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729"/>
  </p:normalViewPr>
  <p:slideViewPr>
    <p:cSldViewPr snapToGrid="0" snapToObjects="1">
      <p:cViewPr varScale="1">
        <p:scale>
          <a:sx n="113" d="100"/>
          <a:sy n="113" d="100"/>
        </p:scale>
        <p:origin x="1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6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4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4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6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0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7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38DB-601B-8542-BD54-77C9666B00B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C0293-BB72-2D4A-89FE-313F99B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2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NPD Group - Enterprise DC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continuity enabled through </a:t>
            </a:r>
            <a:r>
              <a:rPr lang="en-US" dirty="0" smtClean="0"/>
              <a:t>geographically dispersed </a:t>
            </a:r>
            <a:r>
              <a:rPr lang="en-US" dirty="0" smtClean="0"/>
              <a:t>Data Center Access </a:t>
            </a:r>
            <a:r>
              <a:rPr lang="mr-IN" dirty="0" smtClean="0"/>
              <a:t>–</a:t>
            </a:r>
            <a:endParaRPr lang="en-US" dirty="0" smtClean="0"/>
          </a:p>
          <a:p>
            <a:r>
              <a:rPr lang="en-US" dirty="0" smtClean="0"/>
              <a:t>Remote Site Dynamic Multipoint VPN services </a:t>
            </a:r>
            <a:r>
              <a:rPr lang="en-US" dirty="0"/>
              <a:t>with </a:t>
            </a:r>
            <a:r>
              <a:rPr lang="en-US" dirty="0" smtClean="0"/>
              <a:t>geographically </a:t>
            </a:r>
            <a:r>
              <a:rPr lang="en-US" dirty="0"/>
              <a:t>dispersed </a:t>
            </a:r>
            <a:r>
              <a:rPr lang="en-US" dirty="0" smtClean="0"/>
              <a:t>WAN hub access</a:t>
            </a:r>
            <a:endParaRPr lang="en-US" dirty="0" smtClean="0"/>
          </a:p>
          <a:p>
            <a:r>
              <a:rPr lang="en-US" dirty="0" smtClean="0"/>
              <a:t>Cloud </a:t>
            </a:r>
            <a:r>
              <a:rPr lang="en-US" dirty="0" smtClean="0"/>
              <a:t>Aggregation providing hybrid compute services</a:t>
            </a:r>
          </a:p>
          <a:p>
            <a:r>
              <a:rPr lang="en-US" dirty="0" smtClean="0"/>
              <a:t>Data Center availability through stretch </a:t>
            </a:r>
            <a:r>
              <a:rPr lang="en-US" dirty="0" err="1" smtClean="0"/>
              <a:t>vlan</a:t>
            </a:r>
            <a:r>
              <a:rPr lang="en-US" dirty="0" smtClean="0"/>
              <a:t> </a:t>
            </a:r>
            <a:r>
              <a:rPr lang="en-US" dirty="0" smtClean="0"/>
              <a:t>extension technologies- </a:t>
            </a:r>
            <a:r>
              <a:rPr lang="en-US" dirty="0" err="1" smtClean="0"/>
              <a:t>VxLAN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continuity through diverse Data Center Access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ISP Strategy allowing level-1 peering to drive latency optimization for SaaS offering and client remote services</a:t>
            </a:r>
          </a:p>
          <a:p>
            <a:r>
              <a:rPr lang="en-US" dirty="0" smtClean="0"/>
              <a:t>Global web services/ business continuity through enabling GSS technologies </a:t>
            </a:r>
            <a:r>
              <a:rPr lang="en-US" dirty="0" smtClean="0"/>
              <a:t>using </a:t>
            </a:r>
            <a:r>
              <a:rPr lang="en-US" dirty="0" err="1" smtClean="0"/>
              <a:t>AnyCast</a:t>
            </a:r>
            <a:r>
              <a:rPr lang="en-US" dirty="0" smtClean="0"/>
              <a:t> to drive front-end efficiencies- </a:t>
            </a:r>
            <a:r>
              <a:rPr lang="en-US" dirty="0" smtClean="0"/>
              <a:t>aligning </a:t>
            </a:r>
            <a:r>
              <a:rPr lang="en-US" dirty="0" smtClean="0"/>
              <a:t>nicely with </a:t>
            </a:r>
            <a:r>
              <a:rPr lang="en-US" dirty="0" smtClean="0"/>
              <a:t>hybrid deployments supporting </a:t>
            </a:r>
            <a:r>
              <a:rPr lang="en-US" dirty="0" smtClean="0"/>
              <a:t>physical </a:t>
            </a:r>
            <a:r>
              <a:rPr lang="en-US" dirty="0" smtClean="0"/>
              <a:t>and cloud </a:t>
            </a:r>
            <a:r>
              <a:rPr lang="en-US" dirty="0" smtClean="0"/>
              <a:t>infra</a:t>
            </a:r>
            <a:endParaRPr lang="en-US" dirty="0" smtClean="0"/>
          </a:p>
          <a:p>
            <a:r>
              <a:rPr lang="en-US" dirty="0" smtClean="0"/>
              <a:t>Diverse BGP Peering enabling coupled with IXP’s allowing for </a:t>
            </a:r>
            <a:r>
              <a:rPr lang="en-US" dirty="0" smtClean="0"/>
              <a:t>flexible/ low latency </a:t>
            </a:r>
            <a:r>
              <a:rPr lang="en-US" dirty="0" smtClean="0"/>
              <a:t>Internet edge services</a:t>
            </a:r>
          </a:p>
          <a:p>
            <a:r>
              <a:rPr lang="en-US" dirty="0" smtClean="0"/>
              <a:t>Leveraging BGP longest match, as path and communities to influence routing rules to enable coupled with BFD to enable highly available DC services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52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2087"/>
            <a:ext cx="10515600" cy="1325563"/>
          </a:xfrm>
        </p:spPr>
        <p:txBody>
          <a:bodyPr/>
          <a:lstStyle/>
          <a:p>
            <a:r>
              <a:rPr lang="en-US" dirty="0" smtClean="0"/>
              <a:t>SDWAN/DMVPN </a:t>
            </a:r>
            <a:r>
              <a:rPr lang="en-US" smtClean="0"/>
              <a:t>global infra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038" y="901782"/>
            <a:ext cx="8567315" cy="5632138"/>
          </a:xfrm>
        </p:spPr>
      </p:pic>
    </p:spTree>
    <p:extLst>
      <p:ext uri="{BB962C8B-B14F-4D97-AF65-F5344CB8AC3E}">
        <p14:creationId xmlns:p14="http://schemas.microsoft.com/office/powerpoint/2010/main" val="160685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</a:t>
            </a:r>
            <a:r>
              <a:rPr lang="mr-IN" dirty="0" smtClean="0"/>
              <a:t>–</a:t>
            </a:r>
            <a:r>
              <a:rPr lang="en-US" dirty="0" smtClean="0"/>
              <a:t> SDWAN technologies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Highly available BGP </a:t>
            </a:r>
            <a:r>
              <a:rPr lang="en-US" dirty="0" smtClean="0"/>
              <a:t>Services aligned to Multi-hub </a:t>
            </a:r>
            <a:r>
              <a:rPr lang="en-US" dirty="0" smtClean="0"/>
              <a:t>DC strategy enabling global deployment- high </a:t>
            </a:r>
            <a:r>
              <a:rPr lang="en-US" dirty="0" smtClean="0"/>
              <a:t>availability;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based on open-standards leveraging simplified cookie-cutter </a:t>
            </a:r>
            <a:r>
              <a:rPr lang="en-US" dirty="0" smtClean="0"/>
              <a:t>design- plug and play model to simplify remote site </a:t>
            </a:r>
            <a:r>
              <a:rPr lang="en-US" dirty="0" err="1" smtClean="0"/>
              <a:t>onbaording</a:t>
            </a:r>
            <a:endParaRPr lang="en-US" dirty="0" smtClean="0"/>
          </a:p>
          <a:p>
            <a:pPr lvl="1"/>
            <a:r>
              <a:rPr lang="en-US" dirty="0" smtClean="0"/>
              <a:t>BGP </a:t>
            </a:r>
            <a:r>
              <a:rPr lang="en-US" dirty="0" smtClean="0"/>
              <a:t>Router Reflectors with multipoint connectivity streamlining remote site to remote site IP Services</a:t>
            </a:r>
          </a:p>
          <a:p>
            <a:r>
              <a:rPr lang="en-US" dirty="0" smtClean="0"/>
              <a:t>Enabling transparent firewall layer 2 services while providing a centralizing </a:t>
            </a:r>
            <a:r>
              <a:rPr lang="en-US" dirty="0" err="1" smtClean="0"/>
              <a:t>mgmt</a:t>
            </a:r>
            <a:r>
              <a:rPr lang="en-US" dirty="0" smtClean="0"/>
              <a:t> / operations platform while performing various layers of packet inspection</a:t>
            </a:r>
          </a:p>
          <a:p>
            <a:r>
              <a:rPr lang="en-US" dirty="0" smtClean="0"/>
              <a:t>Remote office turn-up / simplifying client onboarding leveraging self-deployment to provide configuration template coupled with overlay routing technologies to influence path selection based on application policies</a:t>
            </a:r>
          </a:p>
          <a:p>
            <a:r>
              <a:rPr lang="en-US" dirty="0" smtClean="0"/>
              <a:t>Utilizing pro-active monitoring with Thousand Eyes to provide Internet brown-out path visualization to tactically identify soft failures</a:t>
            </a:r>
          </a:p>
          <a:p>
            <a:r>
              <a:rPr lang="en-US" dirty="0" smtClean="0"/>
              <a:t>Traffic Engineering enabling higher preference coupled with more flexibility for production/  client facing workloads </a:t>
            </a:r>
          </a:p>
        </p:txBody>
      </p:sp>
    </p:spTree>
    <p:extLst>
      <p:ext uri="{BB962C8B-B14F-4D97-AF65-F5344CB8AC3E}">
        <p14:creationId xmlns:p14="http://schemas.microsoft.com/office/powerpoint/2010/main" val="78683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32" y="0"/>
            <a:ext cx="10515600" cy="1325563"/>
          </a:xfrm>
        </p:spPr>
        <p:txBody>
          <a:bodyPr/>
          <a:lstStyle/>
          <a:p>
            <a:r>
              <a:rPr lang="en-US" dirty="0" smtClean="0"/>
              <a:t>Data Center Framework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22" y="898634"/>
            <a:ext cx="8672910" cy="5278329"/>
          </a:xfrm>
        </p:spPr>
      </p:pic>
    </p:spTree>
    <p:extLst>
      <p:ext uri="{BB962C8B-B14F-4D97-AF65-F5344CB8AC3E}">
        <p14:creationId xmlns:p14="http://schemas.microsoft.com/office/powerpoint/2010/main" val="120694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Services- DC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Considerations for cloud deployments; </a:t>
            </a:r>
          </a:p>
          <a:p>
            <a:pPr lvl="1"/>
            <a:r>
              <a:rPr lang="en-US" dirty="0" smtClean="0"/>
              <a:t>Front end web services enabled through global load balancers allowing for geo access while enabling </a:t>
            </a:r>
            <a:r>
              <a:rPr lang="en-US" dirty="0" err="1" smtClean="0"/>
              <a:t>AnyCast</a:t>
            </a:r>
            <a:r>
              <a:rPr lang="en-US" dirty="0" smtClean="0"/>
              <a:t> routing technologies for longest match rules </a:t>
            </a:r>
          </a:p>
          <a:p>
            <a:pPr lvl="1"/>
            <a:r>
              <a:rPr lang="en-US" dirty="0" smtClean="0"/>
              <a:t>Leveraging various cloud technologies through cloud exchanges allowing for direct connect to help backhaul large data sets</a:t>
            </a:r>
          </a:p>
          <a:p>
            <a:pPr lvl="1"/>
            <a:r>
              <a:rPr lang="en-US" dirty="0" smtClean="0"/>
              <a:t>Leveraging full stack automation technologies enabling software driven router enablement </a:t>
            </a:r>
            <a:endParaRPr lang="en-US" dirty="0"/>
          </a:p>
          <a:p>
            <a:pPr lvl="1"/>
            <a:r>
              <a:rPr lang="en-US" dirty="0" err="1" smtClean="0"/>
              <a:t>Evaulating</a:t>
            </a:r>
            <a:r>
              <a:rPr lang="en-US" dirty="0" smtClean="0"/>
              <a:t> White-box </a:t>
            </a:r>
            <a:r>
              <a:rPr lang="en-US" dirty="0" smtClean="0"/>
              <a:t>offering for full range of services; Firewalling-IPS-MW, Load-Balancing, routing and  rich services to enable programmable, flexible client service</a:t>
            </a:r>
          </a:p>
          <a:p>
            <a:pPr lvl="1"/>
            <a:r>
              <a:rPr lang="en-US" dirty="0" smtClean="0"/>
              <a:t>IXP services to enable high performance feature rich </a:t>
            </a:r>
            <a:r>
              <a:rPr lang="en-US" dirty="0" err="1" smtClean="0"/>
              <a:t>vpn</a:t>
            </a:r>
            <a:r>
              <a:rPr lang="en-US" dirty="0" smtClean="0"/>
              <a:t> backhaul services to drive cost optimized solution while connecting into </a:t>
            </a:r>
            <a:r>
              <a:rPr lang="en-US" dirty="0" smtClean="0"/>
              <a:t>the </a:t>
            </a:r>
            <a:r>
              <a:rPr lang="en-US" dirty="0" smtClean="0"/>
              <a:t>various cloud exchanges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Availability/ Automation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Current technology set drives issues around availability and being able to maintain flying the plane 30,000 feet in the air while be able to provide ultra high availability- </a:t>
            </a:r>
          </a:p>
          <a:p>
            <a:pPr lvl="1"/>
            <a:r>
              <a:rPr lang="en-US" dirty="0" smtClean="0"/>
              <a:t>movement toward spine/ leaf with layer 3 </a:t>
            </a:r>
            <a:r>
              <a:rPr lang="en-US" dirty="0" err="1" smtClean="0"/>
              <a:t>bgp</a:t>
            </a:r>
            <a:r>
              <a:rPr lang="en-US" dirty="0" smtClean="0"/>
              <a:t> services leveraging EVPN labels for </a:t>
            </a:r>
            <a:r>
              <a:rPr lang="en-US" dirty="0" err="1" smtClean="0"/>
              <a:t>VxLAN</a:t>
            </a:r>
            <a:endParaRPr lang="en-US" dirty="0" smtClean="0"/>
          </a:p>
          <a:p>
            <a:r>
              <a:rPr lang="en-US" dirty="0" smtClean="0"/>
              <a:t>Vendor strategy has balance between API Restful infrastructure enabling programmability requiring  closer vendor alignment vs open programmability through puppet/ chef and similar tool-sets </a:t>
            </a:r>
          </a:p>
          <a:p>
            <a:r>
              <a:rPr lang="en-US" dirty="0" smtClean="0"/>
              <a:t>Being very data driven more aligned to bare-metal is key to network flexibility. Enablement of </a:t>
            </a:r>
            <a:r>
              <a:rPr lang="en-US" dirty="0" err="1" smtClean="0"/>
              <a:t>vxlan</a:t>
            </a:r>
            <a:r>
              <a:rPr lang="en-US" dirty="0" smtClean="0"/>
              <a:t> allowing stretch </a:t>
            </a:r>
            <a:r>
              <a:rPr lang="en-US" dirty="0" err="1" smtClean="0"/>
              <a:t>vlan</a:t>
            </a:r>
            <a:r>
              <a:rPr lang="en-US" dirty="0" smtClean="0"/>
              <a:t> across physical boundaries. Multi-vendor is key to strategy and closed technologies often pose challenge's with stack integrations</a:t>
            </a:r>
          </a:p>
          <a:p>
            <a:r>
              <a:rPr lang="en-US" dirty="0" smtClean="0"/>
              <a:t>Restful API has critical role to enable IaaS/ PaaS services. Visibility is key to allow for exposure for traffic flow/ queue utilization where this often results in potential brownouts-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6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514</Words>
  <Application>Microsoft Macintosh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Office Theme</vt:lpstr>
      <vt:lpstr>The NPD Group - Enterprise DC Agenda</vt:lpstr>
      <vt:lpstr>Business continuity through diverse Data Center Access </vt:lpstr>
      <vt:lpstr>SDWAN/DMVPN global infra </vt:lpstr>
      <vt:lpstr>VPN – SDWAN technologies </vt:lpstr>
      <vt:lpstr>Data Center Framework</vt:lpstr>
      <vt:lpstr>Cloud Services- DC Access</vt:lpstr>
      <vt:lpstr>DC Availability/ Automation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19</cp:revision>
  <dcterms:created xsi:type="dcterms:W3CDTF">2017-03-16T17:14:51Z</dcterms:created>
  <dcterms:modified xsi:type="dcterms:W3CDTF">2017-03-28T12:19:55Z</dcterms:modified>
</cp:coreProperties>
</file>