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43" r:id="rId1"/>
    <p:sldMasterId id="2147483846" r:id="rId2"/>
    <p:sldMasterId id="2147483648" r:id="rId3"/>
    <p:sldMasterId id="2147483859" r:id="rId4"/>
    <p:sldMasterId id="2147483824" r:id="rId5"/>
  </p:sldMasterIdLst>
  <p:notesMasterIdLst>
    <p:notesMasterId r:id="rId50"/>
  </p:notesMasterIdLst>
  <p:handoutMasterIdLst>
    <p:handoutMasterId r:id="rId51"/>
  </p:handoutMasterIdLst>
  <p:sldIdLst>
    <p:sldId id="462" r:id="rId6"/>
    <p:sldId id="396" r:id="rId7"/>
    <p:sldId id="446" r:id="rId8"/>
    <p:sldId id="448" r:id="rId9"/>
    <p:sldId id="604" r:id="rId10"/>
    <p:sldId id="605" r:id="rId11"/>
    <p:sldId id="567" r:id="rId12"/>
    <p:sldId id="568" r:id="rId13"/>
    <p:sldId id="569" r:id="rId14"/>
    <p:sldId id="570" r:id="rId15"/>
    <p:sldId id="571" r:id="rId16"/>
    <p:sldId id="572" r:id="rId17"/>
    <p:sldId id="573" r:id="rId18"/>
    <p:sldId id="574" r:id="rId19"/>
    <p:sldId id="575" r:id="rId20"/>
    <p:sldId id="576" r:id="rId21"/>
    <p:sldId id="581" r:id="rId22"/>
    <p:sldId id="582" r:id="rId23"/>
    <p:sldId id="577" r:id="rId24"/>
    <p:sldId id="578" r:id="rId25"/>
    <p:sldId id="579" r:id="rId26"/>
    <p:sldId id="580" r:id="rId27"/>
    <p:sldId id="583" r:id="rId28"/>
    <p:sldId id="584" r:id="rId29"/>
    <p:sldId id="585" r:id="rId30"/>
    <p:sldId id="586"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601" r:id="rId44"/>
    <p:sldId id="602" r:id="rId45"/>
    <p:sldId id="603" r:id="rId46"/>
    <p:sldId id="609" r:id="rId47"/>
    <p:sldId id="610" r:id="rId48"/>
    <p:sldId id="390" r:id="rId49"/>
  </p:sldIdLst>
  <p:sldSz cx="9144000" cy="5143500" type="screen16x9"/>
  <p:notesSz cx="6797675" cy="9926638"/>
  <p:defaultTextStyle>
    <a:defPPr>
      <a:defRPr lang="en-GB"/>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206A"/>
    <a:srgbClr val="FFFFFF"/>
    <a:srgbClr val="BEC8D2"/>
    <a:srgbClr val="001135"/>
    <a:srgbClr val="273142"/>
    <a:srgbClr val="4D5766"/>
    <a:srgbClr val="EDF2F5"/>
    <a:srgbClr val="98A2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7" autoAdjust="0"/>
    <p:restoredTop sz="85354" autoAdjust="0"/>
  </p:normalViewPr>
  <p:slideViewPr>
    <p:cSldViewPr snapToGrid="0">
      <p:cViewPr>
        <p:scale>
          <a:sx n="99" d="100"/>
          <a:sy n="99" d="100"/>
        </p:scale>
        <p:origin x="-1144" y="-80"/>
      </p:cViewPr>
      <p:guideLst>
        <p:guide orient="horz" pos="810"/>
        <p:guide orient="horz" pos="1638"/>
        <p:guide orient="horz" pos="2887"/>
        <p:guide orient="horz" pos="455"/>
        <p:guide pos="2985"/>
        <p:guide pos="386"/>
        <p:guide pos="5374"/>
      </p:guideLst>
    </p:cSldViewPr>
  </p:slideViewPr>
  <p:outlineViewPr>
    <p:cViewPr>
      <p:scale>
        <a:sx n="33" d="100"/>
        <a:sy n="33" d="100"/>
      </p:scale>
      <p:origin x="0" y="68792"/>
    </p:cViewPr>
  </p:outlineViewPr>
  <p:notesTextViewPr>
    <p:cViewPr>
      <p:scale>
        <a:sx n="3" d="2"/>
        <a:sy n="3" d="2"/>
      </p:scale>
      <p:origin x="0" y="0"/>
    </p:cViewPr>
  </p:notesTextViewPr>
  <p:sorterViewPr>
    <p:cViewPr>
      <p:scale>
        <a:sx n="93" d="100"/>
        <a:sy n="93" d="100"/>
      </p:scale>
      <p:origin x="0" y="3240"/>
    </p:cViewPr>
  </p:sorterViewPr>
  <p:notesViewPr>
    <p:cSldViewPr snapToGrid="0">
      <p:cViewPr varScale="1">
        <p:scale>
          <a:sx n="82" d="100"/>
          <a:sy n="82" d="100"/>
        </p:scale>
        <p:origin x="3972" y="84"/>
      </p:cViewPr>
      <p:guideLst>
        <p:guide orient="horz" pos="2896"/>
        <p:guide orient="horz" pos="3150"/>
        <p:guide orient="horz" pos="2875"/>
        <p:guide orient="horz" pos="3127"/>
        <p:guide pos="2180"/>
        <p:guide pos="2165"/>
        <p:guide pos="2156"/>
        <p:guide pos="2142"/>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268" tIns="45635" rIns="91268" bIns="45635"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268" tIns="45635" rIns="91268" bIns="45635" rtlCol="0"/>
          <a:lstStyle>
            <a:lvl1pPr algn="r" fontAlgn="auto">
              <a:spcBef>
                <a:spcPts val="0"/>
              </a:spcBef>
              <a:spcAft>
                <a:spcPts val="0"/>
              </a:spcAft>
              <a:defRPr sz="1200">
                <a:latin typeface="+mn-lt"/>
                <a:ea typeface="+mn-ea"/>
                <a:cs typeface="+mn-cs"/>
              </a:defRPr>
            </a:lvl1pPr>
          </a:lstStyle>
          <a:p>
            <a:pPr>
              <a:defRPr/>
            </a:pPr>
            <a:fld id="{660E71CA-283E-4C0C-97E0-E181D6F81015}" type="datetimeFigureOut">
              <a:rPr lang="en-US"/>
              <a:pPr>
                <a:defRPr/>
              </a:pPr>
              <a:t>6/30/16</a:t>
            </a:fld>
            <a:endParaRPr lang="en-US"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268" tIns="45635" rIns="91268" bIns="45635"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268" tIns="45635" rIns="91268" bIns="45635" rtlCol="0" anchor="b"/>
          <a:lstStyle>
            <a:lvl1pPr algn="r" fontAlgn="auto">
              <a:spcBef>
                <a:spcPts val="0"/>
              </a:spcBef>
              <a:spcAft>
                <a:spcPts val="0"/>
              </a:spcAft>
              <a:defRPr sz="1200">
                <a:latin typeface="+mn-lt"/>
                <a:ea typeface="+mn-ea"/>
                <a:cs typeface="+mn-cs"/>
              </a:defRPr>
            </a:lvl1pPr>
          </a:lstStyle>
          <a:p>
            <a:pPr>
              <a:defRPr/>
            </a:pPr>
            <a:fld id="{F4001951-1BF0-444E-84C1-D4F10B437231}" type="slidenum">
              <a:rPr lang="en-US"/>
              <a:pPr>
                <a:defRPr/>
              </a:pPr>
              <a:t>‹#›</a:t>
            </a:fld>
            <a:endParaRPr lang="en-US" dirty="0"/>
          </a:p>
        </p:txBody>
      </p:sp>
    </p:spTree>
    <p:extLst>
      <p:ext uri="{BB962C8B-B14F-4D97-AF65-F5344CB8AC3E}">
        <p14:creationId xmlns:p14="http://schemas.microsoft.com/office/powerpoint/2010/main" val="3084173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268" tIns="45635" rIns="91268" bIns="45635"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268" tIns="45635" rIns="91268" bIns="45635" rtlCol="0"/>
          <a:lstStyle>
            <a:lvl1pPr algn="r" fontAlgn="auto">
              <a:spcBef>
                <a:spcPts val="0"/>
              </a:spcBef>
              <a:spcAft>
                <a:spcPts val="0"/>
              </a:spcAft>
              <a:defRPr sz="1200">
                <a:latin typeface="+mn-lt"/>
                <a:ea typeface="+mn-ea"/>
                <a:cs typeface="+mn-cs"/>
              </a:defRPr>
            </a:lvl1pPr>
          </a:lstStyle>
          <a:p>
            <a:pPr>
              <a:defRPr/>
            </a:pPr>
            <a:fld id="{7A48EF36-F26B-4590-8980-59B71FB74226}" type="datetimeFigureOut">
              <a:rPr lang="en-US"/>
              <a:pPr>
                <a:defRPr/>
              </a:pPr>
              <a:t>6/30/16</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268" tIns="45635" rIns="91268" bIns="45635" rtlCol="0" anchor="ctr"/>
          <a:lstStyle/>
          <a:p>
            <a:pPr lvl="0"/>
            <a:endParaRPr lang="en-US" noProof="0" dirty="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wrap="square" lIns="91268" tIns="45635" rIns="91268" bIns="45635"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 name="Footer Placeholder 5"/>
          <p:cNvSpPr>
            <a:spLocks noGrp="1"/>
          </p:cNvSpPr>
          <p:nvPr>
            <p:ph type="ftr" sz="quarter" idx="4"/>
          </p:nvPr>
        </p:nvSpPr>
        <p:spPr>
          <a:xfrm>
            <a:off x="0" y="9428163"/>
            <a:ext cx="2946400" cy="496887"/>
          </a:xfrm>
          <a:prstGeom prst="rect">
            <a:avLst/>
          </a:prstGeom>
        </p:spPr>
        <p:txBody>
          <a:bodyPr vert="horz" lIns="91268" tIns="45635" rIns="91268" bIns="45635"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268" tIns="45635" rIns="91268" bIns="45635" rtlCol="0" anchor="b"/>
          <a:lstStyle>
            <a:lvl1pPr algn="r" fontAlgn="auto">
              <a:spcBef>
                <a:spcPts val="0"/>
              </a:spcBef>
              <a:spcAft>
                <a:spcPts val="0"/>
              </a:spcAft>
              <a:defRPr sz="1200">
                <a:latin typeface="+mn-lt"/>
                <a:ea typeface="+mn-ea"/>
                <a:cs typeface="+mn-cs"/>
              </a:defRPr>
            </a:lvl1pPr>
          </a:lstStyle>
          <a:p>
            <a:pPr>
              <a:defRPr/>
            </a:pPr>
            <a:fld id="{A89D0722-3383-4A79-B986-48B3513798D6}" type="slidenum">
              <a:rPr lang="en-US"/>
              <a:pPr>
                <a:defRPr/>
              </a:pPr>
              <a:t>‹#›</a:t>
            </a:fld>
            <a:endParaRPr lang="en-US" dirty="0"/>
          </a:p>
        </p:txBody>
      </p:sp>
    </p:spTree>
    <p:extLst>
      <p:ext uri="{BB962C8B-B14F-4D97-AF65-F5344CB8AC3E}">
        <p14:creationId xmlns:p14="http://schemas.microsoft.com/office/powerpoint/2010/main" val="129496987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1</a:t>
            </a:fld>
            <a:endParaRPr lang="en-US" dirty="0"/>
          </a:p>
        </p:txBody>
      </p:sp>
    </p:spTree>
    <p:extLst>
      <p:ext uri="{BB962C8B-B14F-4D97-AF65-F5344CB8AC3E}">
        <p14:creationId xmlns:p14="http://schemas.microsoft.com/office/powerpoint/2010/main" val="349000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 new phenomenon.</a:t>
            </a:r>
            <a:endParaRPr lang="en-US" dirty="0"/>
          </a:p>
        </p:txBody>
      </p:sp>
      <p:sp>
        <p:nvSpPr>
          <p:cNvPr id="4" name="Slide Number Placeholder 3"/>
          <p:cNvSpPr>
            <a:spLocks noGrp="1"/>
          </p:cNvSpPr>
          <p:nvPr>
            <p:ph type="sldNum" sz="quarter" idx="10"/>
          </p:nvPr>
        </p:nvSpPr>
        <p:spPr/>
        <p:txBody>
          <a:bodyPr/>
          <a:lstStyle/>
          <a:p>
            <a:fld id="{9DAE48B3-E2C1-8B49-973D-B34F94C15650}" type="slidenum">
              <a:rPr lang="en-US" smtClean="0"/>
              <a:t>25</a:t>
            </a:fld>
            <a:endParaRPr lang="en-US" dirty="0"/>
          </a:p>
        </p:txBody>
      </p:sp>
    </p:spTree>
    <p:extLst>
      <p:ext uri="{BB962C8B-B14F-4D97-AF65-F5344CB8AC3E}">
        <p14:creationId xmlns:p14="http://schemas.microsoft.com/office/powerpoint/2010/main" val="556078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Commonly cited examples of multiple independent discovery are the 17th-century independent formulation of calculus by Isaac Newton, Gottfried Wilhelm Leibniz and others, described by A. Rupert Hall;[5] the 18th-century discovery of oxygen by Carl Wilhelm Scheele, Joseph Priestley, Antoine Lavoisier and others; and the theory of evolution of species, independently advanced in the 19th century by Charles Darwin and Alfred </a:t>
            </a:r>
            <a:r>
              <a:rPr lang="en-US" dirty="0" err="1" smtClean="0"/>
              <a:t>Russel</a:t>
            </a:r>
            <a:r>
              <a:rPr lang="en-US" dirty="0" smtClean="0"/>
              <a:t> Wallace.</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28</a:t>
            </a:fld>
            <a:endParaRPr lang="en-US" dirty="0"/>
          </a:p>
        </p:txBody>
      </p:sp>
    </p:spTree>
    <p:extLst>
      <p:ext uri="{BB962C8B-B14F-4D97-AF65-F5344CB8AC3E}">
        <p14:creationId xmlns:p14="http://schemas.microsoft.com/office/powerpoint/2010/main" val="1180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concept of multiple discovery (also known as simultaneous invention)[1] is the hypothesis that most scientific discoveries and inventions are made independently and more or less simultaneously by multiple scientists and inventors.[2] The concept of multiple discovery opposes a traditional view—the "heroic theory" of invention and discovery.</a:t>
            </a:r>
          </a:p>
          <a:p>
            <a:endParaRPr lang="en-US" dirty="0" smtClean="0"/>
          </a:p>
          <a:p>
            <a:r>
              <a:rPr lang="en-US" dirty="0" smtClean="0"/>
              <a:t>Recombinant DNA =</a:t>
            </a:r>
            <a:r>
              <a:rPr lang="en-US" baseline="0" dirty="0" smtClean="0"/>
              <a:t> </a:t>
            </a:r>
            <a:r>
              <a:rPr lang="en-US" dirty="0" smtClean="0"/>
              <a:t>general name for a piece of DNA that has been created by the combination of at least two strands.</a:t>
            </a:r>
          </a:p>
          <a:p>
            <a:endParaRPr lang="en-US" dirty="0" smtClean="0"/>
          </a:p>
          <a:p>
            <a:pPr marL="0" marR="0" lvl="1" indent="0" algn="l" defTabSz="457200" rtl="0" eaLnBrk="0" fontAlgn="base" latinLnBrk="0" hangingPunct="0">
              <a:lnSpc>
                <a:spcPct val="100000"/>
              </a:lnSpc>
              <a:spcBef>
                <a:spcPct val="30000"/>
              </a:spcBef>
              <a:spcAft>
                <a:spcPct val="0"/>
              </a:spcAft>
              <a:buClrTx/>
              <a:buSzTx/>
              <a:buFontTx/>
              <a:buNone/>
              <a:tabLst/>
              <a:defRPr/>
            </a:pPr>
            <a:r>
              <a:rPr lang="en-US" dirty="0" smtClean="0"/>
              <a:t>Recombinant conceptualization</a:t>
            </a:r>
            <a:r>
              <a:rPr lang="en-US" baseline="0" dirty="0" smtClean="0"/>
              <a:t> = a new concept arises through the crossing of pre-existing concepts and facts.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29</a:t>
            </a:fld>
            <a:endParaRPr lang="en-US" dirty="0"/>
          </a:p>
        </p:txBody>
      </p:sp>
    </p:spTree>
    <p:extLst>
      <p:ext uri="{BB962C8B-B14F-4D97-AF65-F5344CB8AC3E}">
        <p14:creationId xmlns:p14="http://schemas.microsoft.com/office/powerpoint/2010/main" val="91146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70.4% of traffic is</a:t>
            </a:r>
            <a:r>
              <a:rPr lang="en-US" baseline="0" dirty="0" smtClean="0"/>
              <a:t> “real-time entertainment” (i.e., video and audio streaming) </a:t>
            </a:r>
            <a:r>
              <a:rPr lang="is-IS" baseline="0" dirty="0" smtClean="0"/>
              <a:t>… myth looking good so far!</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33</a:t>
            </a:fld>
            <a:endParaRPr lang="en-US" dirty="0"/>
          </a:p>
        </p:txBody>
      </p:sp>
    </p:spTree>
    <p:extLst>
      <p:ext uri="{BB962C8B-B14F-4D97-AF65-F5344CB8AC3E}">
        <p14:creationId xmlns:p14="http://schemas.microsoft.com/office/powerpoint/2010/main" val="187316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www.pornhub.com</a:t>
            </a:r>
            <a:r>
              <a:rPr lang="en-US" dirty="0" smtClean="0"/>
              <a:t>/insights/pornhub-2015-year-in-review</a:t>
            </a:r>
          </a:p>
          <a:p>
            <a:r>
              <a:rPr lang="en-US" dirty="0" err="1" smtClean="0"/>
              <a:t>Pornhub</a:t>
            </a:r>
            <a:r>
              <a:rPr lang="en-US" dirty="0" smtClean="0"/>
              <a:t> ranks #2 overall</a:t>
            </a:r>
            <a:r>
              <a:rPr lang="en-US" baseline="0" dirty="0" smtClean="0"/>
              <a:t> website visitors among adult sites according to </a:t>
            </a:r>
            <a:r>
              <a:rPr lang="en-US" baseline="0" dirty="0" err="1" smtClean="0"/>
              <a:t>Alexa</a:t>
            </a:r>
            <a:r>
              <a:rPr lang="en-US" baseline="0" dirty="0" smtClean="0"/>
              <a:t>. </a:t>
            </a:r>
            <a:r>
              <a:rPr lang="en-US" sz="1200" b="0" i="0" u="none" strike="noStrike" kern="1200" dirty="0" err="1" smtClean="0">
                <a:solidFill>
                  <a:schemeClr val="tx1"/>
                </a:solidFill>
                <a:effectLst/>
                <a:latin typeface="+mn-lt"/>
                <a:ea typeface="ヒラギノ角ゴ Pro W3" charset="0"/>
                <a:cs typeface="ヒラギノ角ゴ Pro W3" charset="0"/>
              </a:rPr>
              <a:t>Pornhub</a:t>
            </a:r>
            <a:r>
              <a:rPr lang="en-US" sz="1200" b="0" i="0" u="none" strike="noStrike" kern="1200" dirty="0" smtClean="0">
                <a:solidFill>
                  <a:schemeClr val="tx1"/>
                </a:solidFill>
                <a:effectLst/>
                <a:latin typeface="+mn-lt"/>
                <a:ea typeface="ヒラギノ角ゴ Pro W3" charset="0"/>
                <a:cs typeface="ヒラギノ角ゴ Pro W3" charset="0"/>
              </a:rPr>
              <a:t> is globally #61 site according to </a:t>
            </a:r>
            <a:r>
              <a:rPr lang="en-US" sz="1200" b="0" i="0" u="none" strike="noStrike" kern="1200" dirty="0" err="1" smtClean="0">
                <a:solidFill>
                  <a:schemeClr val="tx1"/>
                </a:solidFill>
                <a:effectLst/>
                <a:latin typeface="+mn-lt"/>
                <a:ea typeface="ヒラギノ角ゴ Pro W3" charset="0"/>
                <a:cs typeface="ヒラギノ角ゴ Pro W3" charset="0"/>
              </a:rPr>
              <a:t>Alexa</a:t>
            </a:r>
            <a:r>
              <a:rPr lang="en-US" sz="1200" b="0" i="0" u="none" strike="noStrike" kern="1200" dirty="0" smtClean="0">
                <a:solidFill>
                  <a:schemeClr val="tx1"/>
                </a:solidFill>
                <a:effectLst/>
                <a:latin typeface="+mn-lt"/>
                <a:ea typeface="ヒラギノ角ゴ Pro W3" charset="0"/>
                <a:cs typeface="ヒラギノ角ゴ Pro W3" charset="0"/>
              </a:rPr>
              <a:t> in 2016.  </a:t>
            </a:r>
            <a:r>
              <a:rPr lang="en-US" sz="1200" b="0" i="0" u="none" strike="noStrike" kern="1200" dirty="0" err="1" smtClean="0">
                <a:solidFill>
                  <a:schemeClr val="tx1"/>
                </a:solidFill>
                <a:effectLst/>
                <a:latin typeface="+mn-lt"/>
                <a:ea typeface="ヒラギノ角ゴ Pro W3" charset="0"/>
                <a:cs typeface="ヒラギノ角ゴ Pro W3" charset="0"/>
              </a:rPr>
              <a:t>Xvideos.com</a:t>
            </a:r>
            <a:r>
              <a:rPr lang="en-US" sz="1200" b="0" i="0" u="none" strike="noStrike" kern="1200" dirty="0" smtClean="0">
                <a:solidFill>
                  <a:schemeClr val="tx1"/>
                </a:solidFill>
                <a:effectLst/>
                <a:latin typeface="+mn-lt"/>
                <a:ea typeface="ヒラギノ角ゴ Pro W3" charset="0"/>
                <a:cs typeface="ヒラギノ角ゴ Pro W3" charset="0"/>
              </a:rPr>
              <a:t> was #51.</a:t>
            </a:r>
            <a:r>
              <a:rPr lang="en-US" dirty="0" smtClean="0"/>
              <a:t> But </a:t>
            </a:r>
            <a:r>
              <a:rPr lang="en-US" dirty="0" err="1" smtClean="0"/>
              <a:t>Pornhub</a:t>
            </a:r>
            <a:r>
              <a:rPr lang="en-US" baseline="0" dirty="0" smtClean="0"/>
              <a:t> has a ton of affiliate sites that are probably counted in their traffic total.</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34</a:t>
            </a:fld>
            <a:endParaRPr lang="en-US" dirty="0"/>
          </a:p>
        </p:txBody>
      </p:sp>
    </p:spTree>
    <p:extLst>
      <p:ext uri="{BB962C8B-B14F-4D97-AF65-F5344CB8AC3E}">
        <p14:creationId xmlns:p14="http://schemas.microsoft.com/office/powerpoint/2010/main" val="3976772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sites = 10% of real-time entertainment.  Thus, only 7% overall.</a:t>
            </a:r>
          </a:p>
          <a:p>
            <a:endParaRPr lang="en-US" dirty="0" smtClean="0"/>
          </a:p>
          <a:p>
            <a:r>
              <a:rPr lang="en-US" dirty="0" smtClean="0"/>
              <a:t>And that includes lots</a:t>
            </a:r>
            <a:r>
              <a:rPr lang="en-US" baseline="0" dirty="0" smtClean="0"/>
              <a:t> of non-adult content (Twitch, Pandora, </a:t>
            </a:r>
            <a:r>
              <a:rPr lang="en-US" baseline="0" dirty="0" err="1" smtClean="0"/>
              <a:t>Spotify</a:t>
            </a:r>
            <a:r>
              <a:rPr lang="en-US" baseline="0" dirty="0" smtClean="0"/>
              <a:t>, etc.).  </a:t>
            </a:r>
          </a:p>
          <a:p>
            <a:endParaRPr lang="en-US" baseline="0" dirty="0" smtClean="0"/>
          </a:p>
          <a:p>
            <a:r>
              <a:rPr lang="en-US" baseline="0" dirty="0" smtClean="0"/>
              <a:t>Just a guess, but porn probably no bigger than 2-3% overall downstream traffic.</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35</a:t>
            </a:fld>
            <a:endParaRPr lang="en-US" dirty="0"/>
          </a:p>
        </p:txBody>
      </p:sp>
    </p:spTree>
    <p:extLst>
      <p:ext uri="{BB962C8B-B14F-4D97-AF65-F5344CB8AC3E}">
        <p14:creationId xmlns:p14="http://schemas.microsoft.com/office/powerpoint/2010/main" val="1046226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36</a:t>
            </a:fld>
            <a:endParaRPr lang="en-US" dirty="0"/>
          </a:p>
        </p:txBody>
      </p:sp>
    </p:spTree>
    <p:extLst>
      <p:ext uri="{BB962C8B-B14F-4D97-AF65-F5344CB8AC3E}">
        <p14:creationId xmlns:p14="http://schemas.microsoft.com/office/powerpoint/2010/main" val="242283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37</a:t>
            </a:fld>
            <a:endParaRPr lang="en-US" dirty="0"/>
          </a:p>
        </p:txBody>
      </p:sp>
    </p:spTree>
    <p:extLst>
      <p:ext uri="{BB962C8B-B14F-4D97-AF65-F5344CB8AC3E}">
        <p14:creationId xmlns:p14="http://schemas.microsoft.com/office/powerpoint/2010/main" val="21525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Half of the top European</a:t>
            </a:r>
            <a:r>
              <a:rPr lang="en-US" baseline="0" dirty="0" smtClean="0"/>
              <a:t> sites serving computers in South America are either porn or pop-up ads.</a:t>
            </a:r>
          </a:p>
          <a:p>
            <a:endParaRPr lang="en-US" baseline="0" dirty="0" smtClean="0"/>
          </a:p>
          <a:p>
            <a:r>
              <a:rPr lang="en-US" baseline="0" dirty="0" smtClean="0"/>
              <a:t>Porn is probably a higher proportion of international traffic than total (end-user) traffic.  That’s because it tends to be served from the U.S. or western Europe – but consumed everywhere.  Different than Netflix, which has cache locations in lots of countries.</a:t>
            </a:r>
          </a:p>
          <a:p>
            <a:endParaRPr lang="en-US" baseline="0" dirty="0" smtClean="0"/>
          </a:p>
          <a:p>
            <a:r>
              <a:rPr lang="en-US" baseline="0" dirty="0" err="1" smtClean="0"/>
              <a:t>MindGeek</a:t>
            </a:r>
            <a:r>
              <a:rPr lang="en-US" baseline="0" dirty="0" smtClean="0"/>
              <a:t> (parent of </a:t>
            </a:r>
            <a:r>
              <a:rPr lang="en-US" baseline="0" dirty="0" err="1" smtClean="0"/>
              <a:t>PornHub</a:t>
            </a:r>
            <a:r>
              <a:rPr lang="en-US" baseline="0" dirty="0" smtClean="0"/>
              <a:t>) says they use 2 different CDNs and serve from North America and Europe.</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38</a:t>
            </a:fld>
            <a:endParaRPr lang="en-US" dirty="0"/>
          </a:p>
        </p:txBody>
      </p:sp>
    </p:spTree>
    <p:extLst>
      <p:ext uri="{BB962C8B-B14F-4D97-AF65-F5344CB8AC3E}">
        <p14:creationId xmlns:p14="http://schemas.microsoft.com/office/powerpoint/2010/main" val="13294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7</a:t>
            </a:fld>
            <a:endParaRPr lang="en-US" dirty="0"/>
          </a:p>
        </p:txBody>
      </p:sp>
    </p:spTree>
    <p:extLst>
      <p:ext uri="{BB962C8B-B14F-4D97-AF65-F5344CB8AC3E}">
        <p14:creationId xmlns:p14="http://schemas.microsoft.com/office/powerpoint/2010/main" val="259979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Grant County / Quincy WA</a:t>
            </a:r>
          </a:p>
          <a:p>
            <a:r>
              <a:rPr lang="en-US" dirty="0" smtClean="0"/>
              <a:t>* two hydro dams in Grant County</a:t>
            </a:r>
          </a:p>
          <a:p>
            <a:r>
              <a:rPr lang="en-US" dirty="0" smtClean="0"/>
              <a:t>* enterprise data centers:  Microsoft, Dell, Yahoo! and Intuit</a:t>
            </a:r>
          </a:p>
          <a:p>
            <a:r>
              <a:rPr lang="en-US" dirty="0" smtClean="0"/>
              <a:t>* wholesale data centers: </a:t>
            </a:r>
            <a:r>
              <a:rPr lang="en-US" dirty="0" err="1" smtClean="0"/>
              <a:t>Sabey</a:t>
            </a:r>
            <a:r>
              <a:rPr lang="en-US" dirty="0" smtClean="0"/>
              <a:t> and Vantage</a:t>
            </a:r>
          </a:p>
          <a:p>
            <a:r>
              <a:rPr lang="en-US" dirty="0" smtClean="0"/>
              <a:t>* even </a:t>
            </a:r>
            <a:r>
              <a:rPr lang="en-US" dirty="0" err="1" smtClean="0"/>
              <a:t>bitcoin</a:t>
            </a:r>
            <a:r>
              <a:rPr lang="en-US" dirty="0" smtClean="0"/>
              <a:t> mining locating to Quincy (!!!!).  Building out 2.5 MW capacity there.  They're in the Dell facility: </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9</a:t>
            </a:fld>
            <a:endParaRPr lang="en-US" dirty="0"/>
          </a:p>
        </p:txBody>
      </p:sp>
    </p:spTree>
    <p:extLst>
      <p:ext uri="{BB962C8B-B14F-4D97-AF65-F5344CB8AC3E}">
        <p14:creationId xmlns:p14="http://schemas.microsoft.com/office/powerpoint/2010/main" val="136798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electricity</a:t>
            </a:r>
            <a:r>
              <a:rPr lang="en-US" baseline="0" dirty="0" smtClean="0"/>
              <a:t> tax.  </a:t>
            </a:r>
          </a:p>
          <a:p>
            <a:endParaRPr lang="en-US" baseline="0" dirty="0" smtClean="0"/>
          </a:p>
          <a:p>
            <a:r>
              <a:rPr lang="en-US" baseline="0" dirty="0" smtClean="0"/>
              <a:t>Local tax incentives are also important: real estate and sales tax.  (Sales tax important because of all the IT equipment installed.) Those are governed at the local and state levels in the USA, and often there are big incentives.  For buildout of a small (5 MW facility), these taxes avg. $23m in the USA, according to CBRE.</a:t>
            </a:r>
          </a:p>
          <a:p>
            <a:endParaRPr lang="en-US" baseline="0" dirty="0" smtClean="0"/>
          </a:p>
          <a:p>
            <a:r>
              <a:rPr lang="en-US" dirty="0" smtClean="0"/>
              <a:t>	On average, CBRE reports, taxes account for about 8.7 percent of data centers' total cost. In the Portland market, taxes are just 2.7 percent. Only Omaha, Nebraska, rates better. CBRE finds Omaha is extraordinarily "aggressive" in recruiting data centers, levying no taxes whatsoever on them.</a:t>
            </a:r>
          </a:p>
          <a:p>
            <a:endParaRPr lang="en-US" dirty="0" smtClean="0"/>
          </a:p>
          <a:p>
            <a:r>
              <a:rPr lang="en-US" dirty="0" smtClean="0"/>
              <a:t>	Facebook has spent nearly $800 million since 2010 to build and equip two giant data warehouses on the hill above Prineville. It spends another $12 million a year to power and cool all those computers. Work begins this fall on a third data center, Oregon's biggest, 40 percent larger than the last.</a:t>
            </a:r>
          </a:p>
          <a:p>
            <a:endParaRPr lang="en-US" dirty="0" smtClean="0"/>
          </a:p>
          <a:p>
            <a:r>
              <a:rPr lang="en-US" dirty="0" smtClean="0"/>
              <a:t>	... For this, Facebook won property tax exemptions that cover its land, buildings and – most importantly – computers. The breaks saved the company $30 million the last two years alone, and those savings will balloon when the third data center opens.</a:t>
            </a:r>
          </a:p>
          <a:p>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10</a:t>
            </a:fld>
            <a:endParaRPr lang="en-US" dirty="0"/>
          </a:p>
        </p:txBody>
      </p:sp>
    </p:spTree>
    <p:extLst>
      <p:ext uri="{BB962C8B-B14F-4D97-AF65-F5344CB8AC3E}">
        <p14:creationId xmlns:p14="http://schemas.microsoft.com/office/powerpoint/2010/main" val="338167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factors:</a:t>
            </a:r>
          </a:p>
          <a:p>
            <a:pPr marL="171450" indent="-171450">
              <a:buFontTx/>
              <a:buChar char="•"/>
            </a:pPr>
            <a:r>
              <a:rPr lang="en-US" dirty="0" smtClean="0"/>
              <a:t>Local tax breaks.  CBRE estimates that local/state taxes =</a:t>
            </a:r>
            <a:r>
              <a:rPr lang="en-US" baseline="0" dirty="0" smtClean="0"/>
              <a:t> avg. 8.7% enterprise data center costs in the USA.  But only 2.7% in Oregon cause of tax breaks.</a:t>
            </a:r>
            <a:endParaRPr lang="en-US" dirty="0" smtClean="0"/>
          </a:p>
          <a:p>
            <a:pPr marL="171450" indent="-171450">
              <a:buFontTx/>
              <a:buChar char="•"/>
            </a:pPr>
            <a:r>
              <a:rPr lang="en-US" dirty="0" smtClean="0"/>
              <a:t>Availability</a:t>
            </a:r>
            <a:r>
              <a:rPr lang="en-US" baseline="0" dirty="0" smtClean="0"/>
              <a:t> of green energy (wind, hydro, geothermal)</a:t>
            </a:r>
          </a:p>
          <a:p>
            <a:pPr marL="171450" indent="-171450">
              <a:buFontTx/>
              <a:buChar char="•"/>
            </a:pPr>
            <a:r>
              <a:rPr lang="en-US" baseline="0" dirty="0" smtClean="0"/>
              <a:t>Climate (cool is better)</a:t>
            </a:r>
          </a:p>
          <a:p>
            <a:pPr marL="171450" indent="-171450">
              <a:buFontTx/>
              <a:buChar char="•"/>
            </a:pPr>
            <a:r>
              <a:rPr lang="en-US" baseline="0" dirty="0" smtClean="0"/>
              <a:t>Cost of land</a:t>
            </a:r>
          </a:p>
          <a:p>
            <a:pPr marL="171450" indent="-171450">
              <a:buFontTx/>
              <a:buChar char="•"/>
            </a:pPr>
            <a:r>
              <a:rPr lang="en-US" baseline="0" smtClean="0"/>
              <a:t>Construction costs</a:t>
            </a:r>
            <a:endParaRPr lang="en-US" baseline="0" dirty="0" smtClean="0"/>
          </a:p>
          <a:p>
            <a:pPr marL="171450" indent="-171450">
              <a:buFontTx/>
              <a:buChar char="•"/>
            </a:pPr>
            <a:r>
              <a:rPr lang="en-US" baseline="0" dirty="0" smtClean="0"/>
              <a:t>And, yes, network availability. But networks are down the list.</a:t>
            </a:r>
            <a:endParaRPr lang="en-US" dirty="0"/>
          </a:p>
        </p:txBody>
      </p:sp>
      <p:sp>
        <p:nvSpPr>
          <p:cNvPr id="4" name="Slide Number Placeholder 3"/>
          <p:cNvSpPr>
            <a:spLocks noGrp="1"/>
          </p:cNvSpPr>
          <p:nvPr>
            <p:ph type="sldNum" sz="quarter" idx="10"/>
          </p:nvPr>
        </p:nvSpPr>
        <p:spPr/>
        <p:txBody>
          <a:bodyPr/>
          <a:lstStyle/>
          <a:p>
            <a:pPr>
              <a:defRPr/>
            </a:pPr>
            <a:fld id="{A89D0722-3383-4A79-B986-48B3513798D6}" type="slidenum">
              <a:rPr lang="en-US" smtClean="0"/>
              <a:pPr>
                <a:defRPr/>
              </a:pPr>
              <a:t>11</a:t>
            </a:fld>
            <a:endParaRPr lang="en-US" dirty="0"/>
          </a:p>
        </p:txBody>
      </p:sp>
    </p:spTree>
    <p:extLst>
      <p:ext uri="{BB962C8B-B14F-4D97-AF65-F5344CB8AC3E}">
        <p14:creationId xmlns:p14="http://schemas.microsoft.com/office/powerpoint/2010/main" val="391872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1998 was a particularly bad year for this phenomenon.</a:t>
            </a:r>
            <a:endParaRPr lang="en-US" dirty="0"/>
          </a:p>
        </p:txBody>
      </p:sp>
      <p:sp>
        <p:nvSpPr>
          <p:cNvPr id="4" name="Slide Number Placeholder 3"/>
          <p:cNvSpPr>
            <a:spLocks noGrp="1"/>
          </p:cNvSpPr>
          <p:nvPr>
            <p:ph type="sldNum" sz="quarter" idx="10"/>
          </p:nvPr>
        </p:nvSpPr>
        <p:spPr/>
        <p:txBody>
          <a:bodyPr/>
          <a:lstStyle/>
          <a:p>
            <a:fld id="{9DAE48B3-E2C1-8B49-973D-B34F94C15650}" type="slidenum">
              <a:rPr lang="en-US" smtClean="0"/>
              <a:t>14</a:t>
            </a:fld>
            <a:endParaRPr lang="en-US" dirty="0"/>
          </a:p>
        </p:txBody>
      </p:sp>
    </p:spTree>
    <p:extLst>
      <p:ext uri="{BB962C8B-B14F-4D97-AF65-F5344CB8AC3E}">
        <p14:creationId xmlns:p14="http://schemas.microsoft.com/office/powerpoint/2010/main" val="16765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AE48B3-E2C1-8B49-973D-B34F94C15650}" type="slidenum">
              <a:rPr lang="en-US" smtClean="0"/>
              <a:t>17</a:t>
            </a:fld>
            <a:endParaRPr lang="en-US" dirty="0"/>
          </a:p>
        </p:txBody>
      </p:sp>
    </p:spTree>
    <p:extLst>
      <p:ext uri="{BB962C8B-B14F-4D97-AF65-F5344CB8AC3E}">
        <p14:creationId xmlns:p14="http://schemas.microsoft.com/office/powerpoint/2010/main" val="136425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“Serious” films</a:t>
            </a:r>
            <a:r>
              <a:rPr lang="en-US" baseline="0" dirty="0" smtClean="0"/>
              <a:t> also affected.</a:t>
            </a:r>
            <a:endParaRPr lang="en-US" dirty="0"/>
          </a:p>
        </p:txBody>
      </p:sp>
      <p:sp>
        <p:nvSpPr>
          <p:cNvPr id="4" name="Slide Number Placeholder 3"/>
          <p:cNvSpPr>
            <a:spLocks noGrp="1"/>
          </p:cNvSpPr>
          <p:nvPr>
            <p:ph type="sldNum" sz="quarter" idx="10"/>
          </p:nvPr>
        </p:nvSpPr>
        <p:spPr/>
        <p:txBody>
          <a:bodyPr/>
          <a:lstStyle/>
          <a:p>
            <a:fld id="{9DAE48B3-E2C1-8B49-973D-B34F94C15650}" type="slidenum">
              <a:rPr lang="en-US" smtClean="0"/>
              <a:t>23</a:t>
            </a:fld>
            <a:endParaRPr lang="en-US" dirty="0"/>
          </a:p>
        </p:txBody>
      </p:sp>
    </p:spTree>
    <p:extLst>
      <p:ext uri="{BB962C8B-B14F-4D97-AF65-F5344CB8AC3E}">
        <p14:creationId xmlns:p14="http://schemas.microsoft.com/office/powerpoint/2010/main" val="275329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AE48B3-E2C1-8B49-973D-B34F94C15650}" type="slidenum">
              <a:rPr lang="en-US" smtClean="0"/>
              <a:t>24</a:t>
            </a:fld>
            <a:endParaRPr lang="en-US" dirty="0"/>
          </a:p>
        </p:txBody>
      </p:sp>
    </p:spTree>
    <p:extLst>
      <p:ext uri="{BB962C8B-B14F-4D97-AF65-F5344CB8AC3E}">
        <p14:creationId xmlns:p14="http://schemas.microsoft.com/office/powerpoint/2010/main" val="80083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ubOptic 2016 Title slide">
    <p:spTree>
      <p:nvGrpSpPr>
        <p:cNvPr id="1" name=""/>
        <p:cNvGrpSpPr/>
        <p:nvPr/>
      </p:nvGrpSpPr>
      <p:grpSpPr>
        <a:xfrm>
          <a:off x="0" y="0"/>
          <a:ext cx="0" cy="0"/>
          <a:chOff x="0" y="0"/>
          <a:chExt cx="0" cy="0"/>
        </a:xfrm>
      </p:grpSpPr>
      <p:sp>
        <p:nvSpPr>
          <p:cNvPr id="5" name="Rectangle 5"/>
          <p:cNvSpPr txBox="1">
            <a:spLocks noChangeArrowheads="1"/>
          </p:cNvSpPr>
          <p:nvPr userDrawn="1"/>
        </p:nvSpPr>
        <p:spPr>
          <a:xfrm>
            <a:off x="360363" y="3887788"/>
            <a:ext cx="1373187" cy="900112"/>
          </a:xfrm>
          <a:prstGeom prst="rect">
            <a:avLst/>
          </a:prstGeom>
        </p:spPr>
        <p:txBody>
          <a:bodyPr/>
          <a:lstStyle/>
          <a:p>
            <a:pPr marL="342900" indent="-342900" defTabSz="914400" fontAlgn="auto">
              <a:spcBef>
                <a:spcPct val="20000"/>
              </a:spcBef>
              <a:spcAft>
                <a:spcPts val="0"/>
              </a:spcAft>
              <a:defRPr/>
            </a:pPr>
            <a:r>
              <a:rPr lang="en-GB" sz="1800" dirty="0">
                <a:solidFill>
                  <a:schemeClr val="tx1"/>
                </a:solidFill>
                <a:latin typeface="Arial"/>
                <a:ea typeface="+mn-ea"/>
                <a:cs typeface="Arial"/>
              </a:rPr>
              <a:t>Presenter:  </a:t>
            </a:r>
          </a:p>
          <a:p>
            <a:pPr marL="342900" indent="-342900" defTabSz="914400" fontAlgn="auto">
              <a:spcBef>
                <a:spcPct val="20000"/>
              </a:spcBef>
              <a:spcAft>
                <a:spcPts val="0"/>
              </a:spcAft>
              <a:defRPr/>
            </a:pPr>
            <a:r>
              <a:rPr lang="en-GB" sz="1800" dirty="0">
                <a:solidFill>
                  <a:schemeClr val="tx1"/>
                </a:solidFill>
                <a:latin typeface="Arial"/>
                <a:ea typeface="+mn-ea"/>
                <a:cs typeface="Arial"/>
              </a:rPr>
              <a:t>Company:  </a:t>
            </a:r>
          </a:p>
        </p:txBody>
      </p:sp>
      <p:sp>
        <p:nvSpPr>
          <p:cNvPr id="2" name="Title 1"/>
          <p:cNvSpPr>
            <a:spLocks noGrp="1"/>
          </p:cNvSpPr>
          <p:nvPr>
            <p:ph type="ctrTitle"/>
          </p:nvPr>
        </p:nvSpPr>
        <p:spPr>
          <a:xfrm>
            <a:off x="360000" y="1440000"/>
            <a:ext cx="7920000" cy="720000"/>
          </a:xfrm>
          <a:prstGeom prst="rect">
            <a:avLst/>
          </a:prstGeom>
        </p:spPr>
        <p:txBody>
          <a:bodyPr>
            <a:normAutofit/>
          </a:bodyPr>
          <a:lstStyle>
            <a:lvl1pPr algn="l">
              <a:defRPr sz="3600" baseline="0">
                <a:solidFill>
                  <a:schemeClr val="bg1"/>
                </a:solidFill>
                <a:latin typeface="Arial" pitchFamily="34" charset="0"/>
                <a:cs typeface="Arial"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a:xfrm>
            <a:off x="360000" y="2376000"/>
            <a:ext cx="7920000" cy="720000"/>
          </a:xfrm>
          <a:prstGeom prst="rect">
            <a:avLst/>
          </a:prstGeom>
        </p:spPr>
        <p:txBody>
          <a:bodyPr>
            <a:normAutofit/>
          </a:bodyPr>
          <a:lstStyle>
            <a:lvl1pPr marL="0" indent="0" algn="l">
              <a:buNone/>
              <a:defRPr sz="2600"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p:nvPr>
        </p:nvSpPr>
        <p:spPr>
          <a:xfrm>
            <a:off x="1585125" y="3887999"/>
            <a:ext cx="4140000" cy="900000"/>
          </a:xfrm>
          <a:prstGeom prst="rect">
            <a:avLst/>
          </a:prstGeom>
        </p:spPr>
        <p:txBody>
          <a:bodyPr>
            <a:noAutofit/>
          </a:bodyPr>
          <a:lstStyle>
            <a:lvl1pPr algn="l">
              <a:buNone/>
              <a:defRPr sz="1800">
                <a:solidFill>
                  <a:schemeClr val="tx1"/>
                </a:solidFill>
                <a:latin typeface="Arial" pitchFamily="34" charset="0"/>
                <a:cs typeface="Arial" pitchFamily="34" charset="0"/>
              </a:defRPr>
            </a:lvl1pPr>
            <a:lvl2pPr>
              <a:buNone/>
              <a:defRPr sz="2000">
                <a:latin typeface="Arial" pitchFamily="34" charset="0"/>
                <a:cs typeface="Arial" pitchFamily="34" charset="0"/>
              </a:defRPr>
            </a:lvl2pPr>
            <a:lvl3pPr>
              <a:buNone/>
              <a:defRPr sz="1800">
                <a:latin typeface="Arial" pitchFamily="34" charset="0"/>
                <a:cs typeface="Arial" pitchFamily="34" charset="0"/>
              </a:defRPr>
            </a:lvl3pPr>
            <a:lvl4pPr>
              <a:buNone/>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ubOptic 2016 Blank">
    <p:spTree>
      <p:nvGrpSpPr>
        <p:cNvPr id="1" name=""/>
        <p:cNvGrpSpPr/>
        <p:nvPr/>
      </p:nvGrpSpPr>
      <p:grpSpPr>
        <a:xfrm>
          <a:off x="0" y="0"/>
          <a:ext cx="0" cy="0"/>
          <a:chOff x="0" y="0"/>
          <a:chExt cx="0" cy="0"/>
        </a:xfrm>
      </p:grpSpPr>
      <p:sp>
        <p:nvSpPr>
          <p:cNvPr id="5" name="Title 1"/>
          <p:cNvSpPr>
            <a:spLocks noGrp="1"/>
          </p:cNvSpPr>
          <p:nvPr>
            <p:ph type="title"/>
          </p:nvPr>
        </p:nvSpPr>
        <p:spPr>
          <a:xfrm>
            <a:off x="2520000" y="180000"/>
            <a:ext cx="6480000" cy="360000"/>
          </a:xfrm>
          <a:prstGeom prst="rect">
            <a:avLst/>
          </a:prstGeom>
        </p:spPr>
        <p:txBody>
          <a:bodyPr tIns="0" bIns="0" anchor="t" anchorCtr="0"/>
          <a:lstStyle>
            <a:lvl1pPr>
              <a:defRPr sz="24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bOptic 2016 Text">
    <p:spTree>
      <p:nvGrpSpPr>
        <p:cNvPr id="1" name=""/>
        <p:cNvGrpSpPr/>
        <p:nvPr/>
      </p:nvGrpSpPr>
      <p:grpSpPr>
        <a:xfrm>
          <a:off x="0" y="0"/>
          <a:ext cx="0" cy="0"/>
          <a:chOff x="0" y="0"/>
          <a:chExt cx="0" cy="0"/>
        </a:xfrm>
      </p:grpSpPr>
      <p:sp>
        <p:nvSpPr>
          <p:cNvPr id="7"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612000" y="900000"/>
            <a:ext cx="7920000" cy="3636000"/>
          </a:xfrm>
          <a:prstGeom prst="rect">
            <a:avLst/>
          </a:prstGeom>
        </p:spPr>
        <p:txBody>
          <a:bodyPr tIns="72000" bIns="72000">
            <a:normAutofit/>
          </a:bodyPr>
          <a:lstStyle>
            <a:lvl1pPr marL="268288" indent="-268288">
              <a:defRPr sz="1800">
                <a:solidFill>
                  <a:schemeClr val="tx2"/>
                </a:solidFill>
                <a:latin typeface="Arial" pitchFamily="34" charset="0"/>
                <a:cs typeface="Arial" pitchFamily="34" charset="0"/>
              </a:defRPr>
            </a:lvl1pPr>
            <a:lvl2pPr marL="534988" indent="-268288">
              <a:defRPr sz="1600">
                <a:solidFill>
                  <a:schemeClr val="tx2"/>
                </a:solidFill>
                <a:latin typeface="Arial" pitchFamily="34" charset="0"/>
                <a:cs typeface="Arial" pitchFamily="34" charset="0"/>
              </a:defRPr>
            </a:lvl2pPr>
            <a:lvl3pPr marL="809625" indent="-266700">
              <a:defRPr sz="1600">
                <a:solidFill>
                  <a:schemeClr val="tx2"/>
                </a:solidFill>
                <a:latin typeface="Arial" pitchFamily="34" charset="0"/>
                <a:cs typeface="Arial" pitchFamily="34" charset="0"/>
              </a:defRPr>
            </a:lvl3pPr>
            <a:lvl4pPr marL="1076325" indent="-266700" defTabSz="533400">
              <a:defRPr sz="1600">
                <a:solidFill>
                  <a:schemeClr val="tx2"/>
                </a:solidFill>
                <a:latin typeface="Arial" pitchFamily="34" charset="0"/>
                <a:cs typeface="Arial" pitchFamily="34" charset="0"/>
              </a:defRPr>
            </a:lvl4pPr>
            <a:lvl5pPr marL="1343025" indent="-266700">
              <a:buFont typeface="Arial" pitchFamily="34" charset="0"/>
              <a:buChar char="»"/>
              <a:defRPr sz="160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ubOptic 2016 Content">
    <p:spTree>
      <p:nvGrpSpPr>
        <p:cNvPr id="1" name=""/>
        <p:cNvGrpSpPr/>
        <p:nvPr/>
      </p:nvGrpSpPr>
      <p:grpSpPr>
        <a:xfrm>
          <a:off x="0" y="0"/>
          <a:ext cx="0" cy="0"/>
          <a:chOff x="0" y="0"/>
          <a:chExt cx="0" cy="0"/>
        </a:xfrm>
      </p:grpSpPr>
      <p:sp>
        <p:nvSpPr>
          <p:cNvPr id="7"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smtClean="0"/>
              <a:t>Click to edit Master title style</a:t>
            </a:r>
            <a:endParaRPr lang="en-US" dirty="0"/>
          </a:p>
        </p:txBody>
      </p:sp>
      <p:sp>
        <p:nvSpPr>
          <p:cNvPr id="6" name="Content Placeholder 5"/>
          <p:cNvSpPr>
            <a:spLocks noGrp="1"/>
          </p:cNvSpPr>
          <p:nvPr>
            <p:ph sz="quarter" idx="17"/>
          </p:nvPr>
        </p:nvSpPr>
        <p:spPr>
          <a:xfrm>
            <a:off x="612000" y="900000"/>
            <a:ext cx="7920000" cy="3636000"/>
          </a:xfrm>
          <a:prstGeom prst="rect">
            <a:avLst/>
          </a:prstGeom>
        </p:spPr>
        <p:txBody>
          <a:bodyPr tIns="72000" bIns="72000">
            <a:normAutofit/>
          </a:bodyPr>
          <a:lstStyle>
            <a:lvl1pPr>
              <a:buNone/>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ubOptic 2016 Two columns">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wrap="none" anchor="ctr">
            <a:spAutoFit/>
          </a:bodyPr>
          <a:lstStyle/>
          <a:p>
            <a:pPr>
              <a:defRPr/>
            </a:pPr>
            <a:endParaRPr lang="en-US">
              <a:latin typeface="Arial" charset="0"/>
            </a:endParaRPr>
          </a:p>
        </p:txBody>
      </p:sp>
      <p:sp>
        <p:nvSpPr>
          <p:cNvPr id="13"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8" name="Text Placeholder 7"/>
          <p:cNvSpPr>
            <a:spLocks noGrp="1"/>
          </p:cNvSpPr>
          <p:nvPr>
            <p:ph type="body" sz="quarter" idx="18"/>
          </p:nvPr>
        </p:nvSpPr>
        <p:spPr>
          <a:xfrm>
            <a:off x="612000" y="900000"/>
            <a:ext cx="3780000" cy="3636000"/>
          </a:xfrm>
          <a:prstGeom prst="rect">
            <a:avLst/>
          </a:prstGeom>
        </p:spPr>
        <p:txBody>
          <a:bodyPr tIns="72000" bIns="72000">
            <a:normAutofit/>
          </a:bodyPr>
          <a:lstStyle>
            <a:lvl1pPr marL="177800" indent="-177800">
              <a:defRPr sz="2000">
                <a:latin typeface="Arial" pitchFamily="34" charset="0"/>
                <a:cs typeface="Arial" pitchFamily="34" charset="0"/>
              </a:defRPr>
            </a:lvl1pPr>
            <a:lvl2pPr marL="350838" indent="-173038">
              <a:defRPr sz="1800">
                <a:latin typeface="Arial" pitchFamily="34" charset="0"/>
                <a:cs typeface="Arial" pitchFamily="34" charset="0"/>
              </a:defRPr>
            </a:lvl2pPr>
            <a:lvl3pPr marL="534988" indent="-179388">
              <a:defRPr sz="1600">
                <a:latin typeface="Arial" pitchFamily="34" charset="0"/>
                <a:cs typeface="Arial" pitchFamily="34" charset="0"/>
              </a:defRPr>
            </a:lvl3pPr>
            <a:lvl4pPr marL="711200" indent="-176213" defTabSz="255588">
              <a:defRPr sz="1400">
                <a:latin typeface="Arial" pitchFamily="34" charset="0"/>
                <a:cs typeface="Arial" pitchFamily="34" charset="0"/>
              </a:defRPr>
            </a:lvl4pPr>
            <a:lvl5pPr>
              <a:defRPr sz="2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9"/>
          <p:cNvSpPr>
            <a:spLocks noGrp="1"/>
          </p:cNvSpPr>
          <p:nvPr>
            <p:ph sz="quarter" idx="19"/>
          </p:nvPr>
        </p:nvSpPr>
        <p:spPr>
          <a:xfrm>
            <a:off x="4752000" y="900000"/>
            <a:ext cx="3780000" cy="3636000"/>
          </a:xfrm>
          <a:prstGeom prst="rect">
            <a:avLst/>
          </a:prstGeom>
        </p:spPr>
        <p:txBody>
          <a:bodyPr tIns="72000" bIns="72000">
            <a:normAutofit/>
          </a:bodyPr>
          <a:lstStyle>
            <a:lvl1pPr marL="177800" indent="-177800">
              <a:defRPr sz="2000">
                <a:latin typeface="Arial" pitchFamily="34" charset="0"/>
                <a:cs typeface="Arial" pitchFamily="34" charset="0"/>
              </a:defRPr>
            </a:lvl1pPr>
            <a:lvl2pPr marL="355600" indent="-177800">
              <a:defRPr sz="1800">
                <a:latin typeface="Arial" pitchFamily="34" charset="0"/>
                <a:cs typeface="Arial" pitchFamily="34" charset="0"/>
              </a:defRPr>
            </a:lvl2pPr>
            <a:lvl3pPr marL="534988" indent="-179388">
              <a:defRPr sz="1600">
                <a:latin typeface="Arial" pitchFamily="34" charset="0"/>
                <a:cs typeface="Arial" pitchFamily="34" charset="0"/>
              </a:defRPr>
            </a:lvl3pPr>
            <a:lvl4pPr marL="712788" indent="-177800">
              <a:defRPr sz="1400">
                <a:latin typeface="Arial" pitchFamily="34" charset="0"/>
                <a:cs typeface="Arial" pitchFamily="34" charset="0"/>
              </a:defRPr>
            </a:lvl4pPr>
            <a:lvl5pPr>
              <a:defRPr sz="2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ubOptic 2016 Three columns w bullet">
    <p:spTree>
      <p:nvGrpSpPr>
        <p:cNvPr id="1" name=""/>
        <p:cNvGrpSpPr/>
        <p:nvPr/>
      </p:nvGrpSpPr>
      <p:grpSpPr>
        <a:xfrm>
          <a:off x="0" y="0"/>
          <a:ext cx="0" cy="0"/>
          <a:chOff x="0" y="0"/>
          <a:chExt cx="0" cy="0"/>
        </a:xfrm>
      </p:grpSpPr>
      <p:sp>
        <p:nvSpPr>
          <p:cNvPr id="10" name="Content Placeholder 2"/>
          <p:cNvSpPr>
            <a:spLocks noGrp="1"/>
          </p:cNvSpPr>
          <p:nvPr>
            <p:ph sz="quarter" idx="15"/>
          </p:nvPr>
        </p:nvSpPr>
        <p:spPr>
          <a:xfrm>
            <a:off x="612000" y="900001"/>
            <a:ext cx="2520000" cy="3636000"/>
          </a:xfrm>
          <a:prstGeom prst="rect">
            <a:avLst/>
          </a:prstGeom>
        </p:spPr>
        <p:txBody>
          <a:bodyPr lIns="90000" tIns="72000" rIns="90000" bIns="72000">
            <a:normAutofit/>
          </a:bodyPr>
          <a:lstStyle>
            <a:lvl1pPr marL="180975" indent="-180975">
              <a:defRPr sz="1800">
                <a:solidFill>
                  <a:schemeClr val="tx2"/>
                </a:solidFill>
                <a:latin typeface="Arial" pitchFamily="34" charset="0"/>
                <a:cs typeface="Arial" pitchFamily="34" charset="0"/>
              </a:defRPr>
            </a:lvl1pPr>
            <a:lvl2pPr marL="352425" indent="-184150">
              <a:defRPr sz="1600">
                <a:latin typeface="Arial" pitchFamily="34" charset="0"/>
                <a:cs typeface="Arial" pitchFamily="34" charset="0"/>
              </a:defRPr>
            </a:lvl2pPr>
            <a:lvl3pPr marL="538163" indent="-176213">
              <a:defRPr sz="1400">
                <a:latin typeface="Arial" pitchFamily="34" charset="0"/>
                <a:cs typeface="Arial" pitchFamily="34" charset="0"/>
              </a:defRPr>
            </a:lvl3pPr>
            <a:lvl4pPr marL="921600">
              <a:defRPr sz="1800">
                <a:latin typeface="Arial" pitchFamily="34" charset="0"/>
                <a:cs typeface="Arial" pitchFamily="34" charset="0"/>
              </a:defRPr>
            </a:lvl4pPr>
            <a:lvl5pPr marL="1152000">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11" name="Content Placeholder 2"/>
          <p:cNvSpPr>
            <a:spLocks noGrp="1"/>
          </p:cNvSpPr>
          <p:nvPr>
            <p:ph sz="quarter" idx="19"/>
          </p:nvPr>
        </p:nvSpPr>
        <p:spPr>
          <a:xfrm>
            <a:off x="3312000" y="900000"/>
            <a:ext cx="2520000" cy="3636000"/>
          </a:xfrm>
          <a:prstGeom prst="rect">
            <a:avLst/>
          </a:prstGeom>
        </p:spPr>
        <p:txBody>
          <a:bodyPr lIns="90000" tIns="72000" rIns="90000" bIns="72000">
            <a:normAutofit/>
          </a:bodyPr>
          <a:lstStyle>
            <a:lvl1pPr marL="180975" indent="-180975" algn="l" defTabSz="457200" rtl="0" eaLnBrk="1" fontAlgn="base" hangingPunct="1">
              <a:spcBef>
                <a:spcPct val="0"/>
              </a:spcBef>
              <a:spcAft>
                <a:spcPts val="600"/>
              </a:spcAft>
              <a:defRPr lang="en-US" sz="1800" kern="1200" noProof="0" dirty="0" smtClean="0">
                <a:solidFill>
                  <a:schemeClr val="tx2"/>
                </a:solidFill>
                <a:latin typeface="Arial" pitchFamily="34" charset="0"/>
                <a:ea typeface="ヒラギノ角ゴ Pro W3" charset="0"/>
                <a:cs typeface="Arial" pitchFamily="34" charset="0"/>
              </a:defRPr>
            </a:lvl1pPr>
            <a:lvl2pPr marL="361950" indent="-180975" algn="l" defTabSz="457200" rtl="0" eaLnBrk="1" fontAlgn="base" hangingPunct="1">
              <a:spcBef>
                <a:spcPct val="0"/>
              </a:spcBef>
              <a:spcAft>
                <a:spcPts val="600"/>
              </a:spcAft>
              <a:defRPr lang="en-US" sz="1600" kern="1200" noProof="0" dirty="0" smtClean="0">
                <a:solidFill>
                  <a:schemeClr val="tx2"/>
                </a:solidFill>
                <a:latin typeface="Arial" pitchFamily="34" charset="0"/>
                <a:ea typeface="ヒラギノ角ゴ Pro W3" charset="0"/>
                <a:cs typeface="Arial" pitchFamily="34" charset="0"/>
              </a:defRPr>
            </a:lvl2pPr>
            <a:lvl3pPr marL="538163" indent="-176213" algn="l" defTabSz="457200" rtl="0" eaLnBrk="1" fontAlgn="base" hangingPunct="1">
              <a:spcBef>
                <a:spcPct val="0"/>
              </a:spcBef>
              <a:spcAft>
                <a:spcPts val="600"/>
              </a:spcAft>
              <a:defRPr lang="en-US" sz="1400" kern="1200" noProof="0" dirty="0" smtClean="0">
                <a:solidFill>
                  <a:schemeClr val="tx2"/>
                </a:solidFill>
                <a:latin typeface="Arial" pitchFamily="34" charset="0"/>
                <a:ea typeface="ヒラギノ角ゴ Pro W3" charset="0"/>
                <a:cs typeface="Arial" pitchFamily="34" charset="0"/>
              </a:defRPr>
            </a:lvl3pPr>
            <a:lvl4pPr marL="921600">
              <a:defRPr sz="1800">
                <a:latin typeface="Arial" pitchFamily="34" charset="0"/>
                <a:cs typeface="Arial" pitchFamily="34" charset="0"/>
              </a:defRPr>
            </a:lvl4pPr>
            <a:lvl5pPr marL="1152000">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13" name="Content Placeholder 2"/>
          <p:cNvSpPr>
            <a:spLocks noGrp="1"/>
          </p:cNvSpPr>
          <p:nvPr>
            <p:ph sz="quarter" idx="20"/>
          </p:nvPr>
        </p:nvSpPr>
        <p:spPr>
          <a:xfrm>
            <a:off x="6010290" y="900001"/>
            <a:ext cx="2520000" cy="3636000"/>
          </a:xfrm>
          <a:prstGeom prst="rect">
            <a:avLst/>
          </a:prstGeom>
        </p:spPr>
        <p:txBody>
          <a:bodyPr lIns="90000" tIns="72000" rIns="90000" bIns="72000">
            <a:normAutofit/>
          </a:bodyPr>
          <a:lstStyle>
            <a:lvl1pPr marL="180975" indent="-180975">
              <a:defRPr sz="1800">
                <a:solidFill>
                  <a:schemeClr val="tx2"/>
                </a:solidFill>
                <a:latin typeface="Arial" pitchFamily="34" charset="0"/>
                <a:cs typeface="Arial" pitchFamily="34" charset="0"/>
              </a:defRPr>
            </a:lvl1pPr>
            <a:lvl2pPr marL="365125" indent="-184150">
              <a:tabLst/>
              <a:defRPr sz="1600">
                <a:latin typeface="Arial" pitchFamily="34" charset="0"/>
                <a:cs typeface="Arial" pitchFamily="34" charset="0"/>
              </a:defRPr>
            </a:lvl2pPr>
            <a:lvl3pPr marL="538163" indent="-176213">
              <a:defRPr sz="1400">
                <a:latin typeface="Arial" pitchFamily="34" charset="0"/>
                <a:cs typeface="Arial" pitchFamily="34" charset="0"/>
              </a:defRPr>
            </a:lvl3pPr>
            <a:lvl4pPr marL="921600">
              <a:defRPr sz="1800">
                <a:latin typeface="Arial" pitchFamily="34" charset="0"/>
                <a:cs typeface="Arial" pitchFamily="34" charset="0"/>
              </a:defRPr>
            </a:lvl4pPr>
            <a:lvl5pPr marL="1152000">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8"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228600"/>
            <a:ext cx="7772400" cy="457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1" y="800100"/>
            <a:ext cx="7772400" cy="3829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079783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ubOptic Total Blank">
    <p:spTree>
      <p:nvGrpSpPr>
        <p:cNvPr id="1" name=""/>
        <p:cNvGrpSpPr/>
        <p:nvPr/>
      </p:nvGrpSpPr>
      <p:grpSpPr>
        <a:xfrm>
          <a:off x="0" y="0"/>
          <a:ext cx="0" cy="0"/>
          <a:chOff x="0" y="0"/>
          <a:chExt cx="0" cy="0"/>
        </a:xfrm>
      </p:grpSpPr>
      <p:sp>
        <p:nvSpPr>
          <p:cNvPr id="5"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rgbClr val="4A206A"/>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893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ubOptic Total Blank">
    <p:spTree>
      <p:nvGrpSpPr>
        <p:cNvPr id="1" name=""/>
        <p:cNvGrpSpPr/>
        <p:nvPr/>
      </p:nvGrpSpPr>
      <p:grpSpPr>
        <a:xfrm>
          <a:off x="0" y="0"/>
          <a:ext cx="0" cy="0"/>
          <a:chOff x="0" y="0"/>
          <a:chExt cx="0" cy="0"/>
        </a:xfrm>
      </p:grpSpPr>
      <p:sp>
        <p:nvSpPr>
          <p:cNvPr id="5"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rgbClr val="4A206A"/>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ubOptic 2016 Total blank text">
    <p:spTree>
      <p:nvGrpSpPr>
        <p:cNvPr id="1" name=""/>
        <p:cNvGrpSpPr/>
        <p:nvPr/>
      </p:nvGrpSpPr>
      <p:grpSpPr>
        <a:xfrm>
          <a:off x="0" y="0"/>
          <a:ext cx="0" cy="0"/>
          <a:chOff x="0" y="0"/>
          <a:chExt cx="0" cy="0"/>
        </a:xfrm>
      </p:grpSpPr>
      <p:sp>
        <p:nvSpPr>
          <p:cNvPr id="5"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rgbClr val="4A206A"/>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4" name="Text Placeholder 5"/>
          <p:cNvSpPr>
            <a:spLocks noGrp="1"/>
          </p:cNvSpPr>
          <p:nvPr>
            <p:ph type="body" sz="quarter" idx="11"/>
          </p:nvPr>
        </p:nvSpPr>
        <p:spPr>
          <a:xfrm>
            <a:off x="612000" y="722313"/>
            <a:ext cx="7920000" cy="3813687"/>
          </a:xfrm>
          <a:prstGeom prst="rect">
            <a:avLst/>
          </a:prstGeom>
        </p:spPr>
        <p:txBody>
          <a:bodyPr tIns="72000" bIns="72000">
            <a:normAutofit/>
          </a:bodyPr>
          <a:lstStyle>
            <a:lvl1pPr marL="268288" indent="-268288">
              <a:spcBef>
                <a:spcPts val="0"/>
              </a:spcBef>
              <a:spcAft>
                <a:spcPts val="600"/>
              </a:spcAft>
              <a:defRPr sz="2400">
                <a:solidFill>
                  <a:schemeClr val="tx2"/>
                </a:solidFill>
                <a:latin typeface="Arial" pitchFamily="34" charset="0"/>
                <a:cs typeface="Arial" pitchFamily="34" charset="0"/>
              </a:defRPr>
            </a:lvl1pPr>
            <a:lvl2pPr marL="534988" indent="-268288">
              <a:spcBef>
                <a:spcPts val="0"/>
              </a:spcBef>
              <a:spcAft>
                <a:spcPts val="600"/>
              </a:spcAft>
              <a:defRPr sz="2200">
                <a:solidFill>
                  <a:schemeClr val="tx2"/>
                </a:solidFill>
                <a:latin typeface="Arial" pitchFamily="34" charset="0"/>
                <a:cs typeface="Arial" pitchFamily="34" charset="0"/>
              </a:defRPr>
            </a:lvl2pPr>
            <a:lvl3pPr marL="809625" indent="-266700">
              <a:spcBef>
                <a:spcPts val="0"/>
              </a:spcBef>
              <a:spcAft>
                <a:spcPts val="600"/>
              </a:spcAft>
              <a:defRPr sz="2000">
                <a:solidFill>
                  <a:schemeClr val="tx2"/>
                </a:solidFill>
                <a:latin typeface="Arial" pitchFamily="34" charset="0"/>
                <a:cs typeface="Arial" pitchFamily="34" charset="0"/>
              </a:defRPr>
            </a:lvl3pPr>
            <a:lvl4pPr marL="1076325" indent="-266700" defTabSz="533400">
              <a:spcBef>
                <a:spcPts val="0"/>
              </a:spcBef>
              <a:spcAft>
                <a:spcPts val="600"/>
              </a:spcAft>
              <a:defRPr sz="1800">
                <a:solidFill>
                  <a:schemeClr val="tx2"/>
                </a:solidFill>
                <a:latin typeface="Arial" pitchFamily="34" charset="0"/>
                <a:cs typeface="Arial" pitchFamily="34" charset="0"/>
              </a:defRPr>
            </a:lvl4pPr>
            <a:lvl5pPr marL="1343025" indent="-266700">
              <a:spcBef>
                <a:spcPts val="0"/>
              </a:spcBef>
              <a:spcAft>
                <a:spcPts val="600"/>
              </a:spcAft>
              <a:buFont typeface="Arial" pitchFamily="34" charset="0"/>
              <a:buChar char="»"/>
              <a:defRPr sz="160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Optic 2016 Final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Optic 2016 Presenter Profile">
    <p:spTree>
      <p:nvGrpSpPr>
        <p:cNvPr id="1" name=""/>
        <p:cNvGrpSpPr/>
        <p:nvPr/>
      </p:nvGrpSpPr>
      <p:grpSpPr>
        <a:xfrm>
          <a:off x="0" y="0"/>
          <a:ext cx="0" cy="0"/>
          <a:chOff x="0" y="0"/>
          <a:chExt cx="0" cy="0"/>
        </a:xfrm>
      </p:grpSpPr>
      <p:sp>
        <p:nvSpPr>
          <p:cNvPr id="8" name="Rectangle 6"/>
          <p:cNvSpPr txBox="1">
            <a:spLocks noChangeArrowheads="1"/>
          </p:cNvSpPr>
          <p:nvPr userDrawn="1"/>
        </p:nvSpPr>
        <p:spPr>
          <a:xfrm>
            <a:off x="539750" y="3671888"/>
            <a:ext cx="1296988" cy="1008062"/>
          </a:xfrm>
          <a:prstGeom prst="rect">
            <a:avLst/>
          </a:prstGeom>
        </p:spPr>
        <p:txBody>
          <a:bodyPr/>
          <a:lstStyle/>
          <a:p>
            <a:pPr marL="342900" indent="-342900" defTabSz="914400" fontAlgn="auto">
              <a:spcBef>
                <a:spcPct val="20000"/>
              </a:spcBef>
              <a:spcAft>
                <a:spcPts val="0"/>
              </a:spcAft>
              <a:buFont typeface="Arial" pitchFamily="34" charset="0"/>
              <a:buChar char="•"/>
              <a:defRPr/>
            </a:pPr>
            <a:r>
              <a:rPr lang="en-GB" sz="1600" dirty="0">
                <a:solidFill>
                  <a:schemeClr val="tx2"/>
                </a:solidFill>
                <a:ea typeface="+mn-ea"/>
                <a:cs typeface="Arial" pitchFamily="34" charset="0"/>
              </a:rPr>
              <a:t>Name:</a:t>
            </a:r>
          </a:p>
          <a:p>
            <a:pPr marL="342900" indent="-342900" defTabSz="914400" fontAlgn="auto">
              <a:spcBef>
                <a:spcPct val="20000"/>
              </a:spcBef>
              <a:spcAft>
                <a:spcPts val="0"/>
              </a:spcAft>
              <a:buFont typeface="Arial" pitchFamily="34" charset="0"/>
              <a:buChar char="•"/>
              <a:defRPr/>
            </a:pPr>
            <a:r>
              <a:rPr lang="en-GB" sz="1600" dirty="0">
                <a:solidFill>
                  <a:schemeClr val="tx2"/>
                </a:solidFill>
                <a:ea typeface="+mn-ea"/>
                <a:cs typeface="Arial" pitchFamily="34" charset="0"/>
              </a:rPr>
              <a:t>Title:</a:t>
            </a:r>
          </a:p>
          <a:p>
            <a:pPr marL="342900" indent="-342900" defTabSz="914400" fontAlgn="auto">
              <a:spcBef>
                <a:spcPct val="20000"/>
              </a:spcBef>
              <a:spcAft>
                <a:spcPts val="0"/>
              </a:spcAft>
              <a:buFont typeface="Arial" pitchFamily="34" charset="0"/>
              <a:buChar char="•"/>
              <a:defRPr/>
            </a:pPr>
            <a:r>
              <a:rPr lang="en-GB" sz="1600" dirty="0">
                <a:solidFill>
                  <a:schemeClr val="tx2"/>
                </a:solidFill>
                <a:ea typeface="+mn-ea"/>
                <a:cs typeface="Arial" pitchFamily="34" charset="0"/>
              </a:rPr>
              <a:t>Email:</a:t>
            </a:r>
          </a:p>
        </p:txBody>
      </p:sp>
      <p:sp>
        <p:nvSpPr>
          <p:cNvPr id="7" name="Title 1"/>
          <p:cNvSpPr>
            <a:spLocks noGrp="1"/>
          </p:cNvSpPr>
          <p:nvPr>
            <p:ph type="title"/>
          </p:nvPr>
        </p:nvSpPr>
        <p:spPr>
          <a:xfrm>
            <a:off x="1440000" y="792000"/>
            <a:ext cx="6480000" cy="720000"/>
          </a:xfrm>
          <a:prstGeom prst="rect">
            <a:avLst/>
          </a:prstGeom>
        </p:spPr>
        <p:txBody>
          <a:bodyPr>
            <a:noAutofit/>
          </a:bodyPr>
          <a:lstStyle>
            <a:lvl1pPr algn="l">
              <a:defRPr sz="2800" b="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0" name="Picture Placeholder 9"/>
          <p:cNvSpPr>
            <a:spLocks noGrp="1"/>
          </p:cNvSpPr>
          <p:nvPr>
            <p:ph type="pic" sz="quarter" idx="10"/>
          </p:nvPr>
        </p:nvSpPr>
        <p:spPr>
          <a:xfrm>
            <a:off x="540000" y="1728000"/>
            <a:ext cx="1368000" cy="1728000"/>
          </a:xfrm>
          <a:prstGeom prst="rect">
            <a:avLst/>
          </a:prstGeom>
          <a:solidFill>
            <a:schemeClr val="bg2"/>
          </a:solidFill>
          <a:ln w="9525">
            <a:noFill/>
            <a:miter lim="800000"/>
            <a:headEnd/>
            <a:tailEnd/>
          </a:ln>
        </p:spPr>
        <p:txBody>
          <a:bodyPr vert="horz" wrap="square" rtlCol="0" anchor="ctr">
            <a:normAutofit/>
          </a:bodyPr>
          <a:lstStyle>
            <a:lvl1pPr algn="ctr" defTabSz="457200" rtl="0" fontAlgn="base">
              <a:spcBef>
                <a:spcPct val="0"/>
              </a:spcBef>
              <a:spcAft>
                <a:spcPct val="0"/>
              </a:spcAft>
              <a:buNone/>
              <a:defRPr lang="en-US" sz="1600" kern="1200" dirty="0">
                <a:solidFill>
                  <a:schemeClr val="bg1"/>
                </a:solidFill>
                <a:latin typeface="FuturaA Bk BT" pitchFamily="34" charset="0"/>
                <a:ea typeface="ヒラギノ角ゴ Pro W3"/>
                <a:cs typeface="ヒラギノ角ゴ Pro W3"/>
              </a:defRPr>
            </a:lvl1pPr>
          </a:lstStyle>
          <a:p>
            <a:pPr lvl="0"/>
            <a:r>
              <a:rPr lang="en-US" noProof="0" dirty="0" smtClean="0"/>
              <a:t>Click icon to add picture</a:t>
            </a:r>
            <a:endParaRPr lang="en-US" noProof="0" dirty="0"/>
          </a:p>
        </p:txBody>
      </p:sp>
      <p:sp>
        <p:nvSpPr>
          <p:cNvPr id="13" name="Text Placeholder 12"/>
          <p:cNvSpPr>
            <a:spLocks noGrp="1"/>
          </p:cNvSpPr>
          <p:nvPr>
            <p:ph type="body" sz="quarter" idx="11"/>
          </p:nvPr>
        </p:nvSpPr>
        <p:spPr>
          <a:xfrm>
            <a:off x="2160000" y="1728000"/>
            <a:ext cx="5968000" cy="1728000"/>
          </a:xfrm>
          <a:prstGeom prst="rect">
            <a:avLst/>
          </a:prstGeom>
        </p:spPr>
        <p:txBody>
          <a:bodyPr tIns="72000" bIns="72000">
            <a:normAutofit/>
          </a:bodyPr>
          <a:lstStyle>
            <a:lvl1pPr marL="0" indent="0">
              <a:spcBef>
                <a:spcPts val="600"/>
              </a:spcBef>
              <a:buNone/>
              <a:defRPr sz="1800" baseline="0">
                <a:solidFill>
                  <a:schemeClr val="tx2"/>
                </a:solidFill>
                <a:latin typeface="Arial" pitchFamily="34" charset="0"/>
                <a:cs typeface="Arial" pitchFamily="34" charset="0"/>
              </a:defRPr>
            </a:lvl1pPr>
            <a:lvl2pPr marL="361950" indent="-200025">
              <a:defRPr sz="1600">
                <a:latin typeface="Arial" pitchFamily="34" charset="0"/>
                <a:cs typeface="Arial" pitchFamily="34" charset="0"/>
              </a:defRPr>
            </a:lvl2pPr>
            <a:lvl3pPr marL="542925" indent="-180975">
              <a:defRPr sz="1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Text Placeholder 8"/>
          <p:cNvSpPr>
            <a:spLocks noGrp="1"/>
          </p:cNvSpPr>
          <p:nvPr>
            <p:ph type="body" sz="quarter" idx="12"/>
          </p:nvPr>
        </p:nvSpPr>
        <p:spPr>
          <a:xfrm>
            <a:off x="1620000" y="3672000"/>
            <a:ext cx="4685550" cy="900000"/>
          </a:xfrm>
          <a:prstGeom prst="rect">
            <a:avLst/>
          </a:prstGeom>
        </p:spPr>
        <p:txBody>
          <a:bodyPr>
            <a:noAutofit/>
          </a:bodyPr>
          <a:lstStyle>
            <a:lvl1pPr algn="l">
              <a:buNone/>
              <a:defRPr sz="1600">
                <a:solidFill>
                  <a:schemeClr val="tx2"/>
                </a:solidFill>
                <a:latin typeface="Arial" pitchFamily="34" charset="0"/>
                <a:cs typeface="Arial" pitchFamily="34" charset="0"/>
              </a:defRPr>
            </a:lvl1pPr>
            <a:lvl2pPr>
              <a:buNone/>
              <a:defRPr sz="2000">
                <a:latin typeface="Arial" pitchFamily="34" charset="0"/>
                <a:cs typeface="Arial" pitchFamily="34" charset="0"/>
              </a:defRPr>
            </a:lvl2pPr>
            <a:lvl3pPr>
              <a:buNone/>
              <a:defRPr sz="1800">
                <a:latin typeface="Arial" pitchFamily="34" charset="0"/>
                <a:cs typeface="Arial" pitchFamily="34" charset="0"/>
              </a:defRPr>
            </a:lvl3pPr>
            <a:lvl4pPr>
              <a:buNone/>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a:t>
            </a:r>
          </a:p>
        </p:txBody>
      </p:sp>
      <p:sp>
        <p:nvSpPr>
          <p:cNvPr id="9" name="Picture Placeholder 8"/>
          <p:cNvSpPr>
            <a:spLocks noGrp="1"/>
          </p:cNvSpPr>
          <p:nvPr>
            <p:ph type="pic" sz="quarter" idx="13"/>
          </p:nvPr>
        </p:nvSpPr>
        <p:spPr>
          <a:xfrm>
            <a:off x="8280000" y="3780000"/>
            <a:ext cx="720000" cy="720000"/>
          </a:xfrm>
          <a:prstGeom prst="rect">
            <a:avLst/>
          </a:prstGeom>
          <a:solidFill>
            <a:srgbClr val="BEC8D2"/>
          </a:solidFill>
        </p:spPr>
        <p:txBody>
          <a:bodyPr rtlCol="0" anchor="ctr">
            <a:noAutofit/>
          </a:bodyPr>
          <a:lstStyle>
            <a:lvl1pPr marL="0" indent="0" algn="ctr">
              <a:spcBef>
                <a:spcPts val="0"/>
              </a:spcBef>
              <a:buNone/>
              <a:defRPr sz="1100" baseline="0">
                <a:latin typeface="Arial" pitchFamily="34" charset="0"/>
                <a:cs typeface="Arial" pitchFamily="34" charset="0"/>
              </a:defRPr>
            </a:lvl1pPr>
          </a:lstStyle>
          <a:p>
            <a:pPr lvl="0"/>
            <a:r>
              <a:rPr lang="en-US" noProof="0" dirty="0" smtClean="0"/>
              <a:t>Click icon to add picture</a:t>
            </a:r>
            <a:endParaRPr lang="en-US" noProof="0"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ubOptic 2016 Contents">
    <p:spTree>
      <p:nvGrpSpPr>
        <p:cNvPr id="1" name=""/>
        <p:cNvGrpSpPr/>
        <p:nvPr/>
      </p:nvGrpSpPr>
      <p:grpSpPr>
        <a:xfrm>
          <a:off x="0" y="0"/>
          <a:ext cx="0" cy="0"/>
          <a:chOff x="0" y="0"/>
          <a:chExt cx="0" cy="0"/>
        </a:xfrm>
      </p:grpSpPr>
      <p:sp>
        <p:nvSpPr>
          <p:cNvPr id="7" name="Title 1"/>
          <p:cNvSpPr>
            <a:spLocks noGrp="1"/>
          </p:cNvSpPr>
          <p:nvPr>
            <p:ph type="title"/>
          </p:nvPr>
        </p:nvSpPr>
        <p:spPr>
          <a:xfrm>
            <a:off x="1440000" y="792000"/>
            <a:ext cx="6480000" cy="720000"/>
          </a:xfrm>
          <a:prstGeom prst="rect">
            <a:avLst/>
          </a:prstGeom>
        </p:spPr>
        <p:txBody>
          <a:bodyPr rtlCol="0">
            <a:noAutofit/>
          </a:bodyPr>
          <a:lstStyle>
            <a:lvl1pPr algn="l" defTabSz="914400" rtl="0" eaLnBrk="1" latinLnBrk="0" hangingPunct="1">
              <a:spcBef>
                <a:spcPct val="0"/>
              </a:spcBef>
              <a:buNone/>
              <a:defRPr lang="en-US" sz="2800" b="0" kern="1200" dirty="0">
                <a:solidFill>
                  <a:schemeClr val="bg1"/>
                </a:solidFill>
                <a:latin typeface="Arial" pitchFamily="34" charset="0"/>
                <a:ea typeface="+mj-ea"/>
                <a:cs typeface="Arial" pitchFamily="34" charset="0"/>
              </a:defRPr>
            </a:lvl1pPr>
          </a:lstStyle>
          <a:p>
            <a:r>
              <a:rPr lang="en-US" smtClean="0"/>
              <a:t>Click to edit Master title style</a:t>
            </a:r>
            <a:endParaRPr lang="en-US" dirty="0"/>
          </a:p>
        </p:txBody>
      </p:sp>
      <p:sp>
        <p:nvSpPr>
          <p:cNvPr id="6" name="Text Placeholder 6"/>
          <p:cNvSpPr>
            <a:spLocks noGrp="1"/>
          </p:cNvSpPr>
          <p:nvPr>
            <p:ph type="body" sz="quarter" idx="10"/>
          </p:nvPr>
        </p:nvSpPr>
        <p:spPr>
          <a:xfrm>
            <a:off x="612000" y="1440000"/>
            <a:ext cx="7920000" cy="3060000"/>
          </a:xfrm>
          <a:prstGeom prst="rect">
            <a:avLst/>
          </a:prstGeom>
        </p:spPr>
        <p:txBody>
          <a:bodyPr tIns="72000" bIns="72000">
            <a:normAutofit/>
          </a:bodyPr>
          <a:lstStyle>
            <a:lvl1pPr marL="361950" indent="-361950">
              <a:spcBef>
                <a:spcPts val="0"/>
              </a:spcBef>
              <a:spcAft>
                <a:spcPts val="600"/>
              </a:spcAft>
              <a:buFont typeface="+mj-lt"/>
              <a:buAutoNum type="arabicPeriod"/>
              <a:defRPr sz="2400">
                <a:solidFill>
                  <a:schemeClr val="tx2"/>
                </a:solidFill>
                <a:latin typeface="Arial" pitchFamily="34" charset="0"/>
                <a:cs typeface="Arial" pitchFamily="34" charset="0"/>
              </a:defRPr>
            </a:lvl1pPr>
            <a:lvl2pPr marL="714375" indent="-352425">
              <a:spcBef>
                <a:spcPts val="0"/>
              </a:spcBef>
              <a:spcAft>
                <a:spcPts val="600"/>
              </a:spcAft>
              <a:buFont typeface="Arial" pitchFamily="34" charset="0"/>
              <a:buChar char="•"/>
              <a:defRPr sz="2000">
                <a:solidFill>
                  <a:schemeClr val="tx2"/>
                </a:solidFill>
                <a:latin typeface="Arial" pitchFamily="34" charset="0"/>
                <a:cs typeface="Arial" pitchFamily="34" charset="0"/>
              </a:defRPr>
            </a:lvl2pPr>
            <a:lvl3pPr marL="1076325" indent="-361950">
              <a:spcBef>
                <a:spcPts val="0"/>
              </a:spcBef>
              <a:spcAft>
                <a:spcPts val="600"/>
              </a:spcAft>
              <a:buFont typeface="Corbel" pitchFamily="34" charset="0"/>
              <a:buChar char="‐"/>
              <a:defRPr sz="1800">
                <a:solidFill>
                  <a:schemeClr val="tx2"/>
                </a:solidFill>
                <a:latin typeface="Arial" pitchFamily="34" charset="0"/>
                <a:cs typeface="Arial" pitchFamily="34" charset="0"/>
              </a:defRPr>
            </a:lvl3pPr>
            <a:lvl4pPr marL="1438275" indent="-361950">
              <a:spcBef>
                <a:spcPts val="0"/>
              </a:spcBef>
              <a:spcAft>
                <a:spcPts val="600"/>
              </a:spcAft>
              <a:buFont typeface="+mj-lt"/>
              <a:buAutoNum type="arabicPeriod"/>
              <a:defRPr sz="1600">
                <a:solidFill>
                  <a:schemeClr val="tx2"/>
                </a:solidFill>
                <a:latin typeface="Arial" pitchFamily="34" charset="0"/>
                <a:cs typeface="Arial" pitchFamily="34" charset="0"/>
              </a:defRPr>
            </a:lvl4pPr>
            <a:lvl5pPr>
              <a:spcBef>
                <a:spcPts val="600"/>
              </a:spcBef>
              <a:defRPr sz="1800">
                <a:solidFill>
                  <a:srgbClr val="273142"/>
                </a:solidFill>
                <a:latin typeface="Arial" pitchFamily="34" charset="0"/>
                <a:cs typeface="Arial" pitchFamily="34" charset="0"/>
              </a:defRPr>
            </a:lvl5pPr>
          </a:lstStyle>
          <a:p>
            <a:pPr lvl="0"/>
            <a:r>
              <a:rPr lang="en-US" dirty="0" smtClean="0"/>
              <a:t>Click to edit Master text styles</a:t>
            </a:r>
          </a:p>
          <a:p>
            <a:pPr lvl="0"/>
            <a:endParaRPr lang="fr-FR" dirty="0" smtClean="0"/>
          </a:p>
          <a:p>
            <a:pPr lvl="0"/>
            <a:endParaRPr lang="en-US" dirty="0" smtClean="0"/>
          </a:p>
          <a:p>
            <a:pPr lvl="1"/>
            <a:endParaRPr lang="en-US" dirty="0" smtClean="0"/>
          </a:p>
          <a:p>
            <a:pPr lvl="2"/>
            <a:endParaRPr lang="en-US" dirty="0" smtClean="0"/>
          </a:p>
          <a:p>
            <a:pPr lvl="1"/>
            <a:endParaRPr lang="en-US" dirty="0" smtClean="0"/>
          </a:p>
          <a:p>
            <a:pPr lvl="1"/>
            <a:endParaRPr lang="en-US" dirty="0" smtClean="0"/>
          </a:p>
          <a:p>
            <a:pPr lvl="0"/>
            <a:endParaRPr lang="en-US" dirty="0" smtClean="0"/>
          </a:p>
        </p:txBody>
      </p:sp>
      <p:sp>
        <p:nvSpPr>
          <p:cNvPr id="4" name="Picture Placeholder 8"/>
          <p:cNvSpPr>
            <a:spLocks noGrp="1"/>
          </p:cNvSpPr>
          <p:nvPr>
            <p:ph type="pic" sz="quarter" idx="13"/>
          </p:nvPr>
        </p:nvSpPr>
        <p:spPr>
          <a:xfrm>
            <a:off x="8280000" y="3780000"/>
            <a:ext cx="720000" cy="720000"/>
          </a:xfrm>
          <a:prstGeom prst="rect">
            <a:avLst/>
          </a:prstGeom>
          <a:solidFill>
            <a:srgbClr val="BEC8D2"/>
          </a:solidFill>
        </p:spPr>
        <p:txBody>
          <a:bodyPr rtlCol="0" anchor="ctr">
            <a:noAutofit/>
          </a:bodyPr>
          <a:lstStyle>
            <a:lvl1pPr marL="0" indent="0" algn="ctr">
              <a:spcBef>
                <a:spcPts val="0"/>
              </a:spcBef>
              <a:buNone/>
              <a:defRPr sz="1100" baseline="0">
                <a:latin typeface="Arial" pitchFamily="34" charset="0"/>
                <a:cs typeface="Arial" pitchFamily="34" charset="0"/>
              </a:defRPr>
            </a:lvl1pPr>
          </a:lstStyle>
          <a:p>
            <a:pPr lvl="0"/>
            <a:r>
              <a:rPr lang="en-US" noProof="0" smtClean="0"/>
              <a:t>Click icon to add picture</a:t>
            </a:r>
            <a:endParaRPr lang="en-US" noProof="0"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Optic 2016 Blank">
    <p:spTree>
      <p:nvGrpSpPr>
        <p:cNvPr id="1" name=""/>
        <p:cNvGrpSpPr/>
        <p:nvPr/>
      </p:nvGrpSpPr>
      <p:grpSpPr>
        <a:xfrm>
          <a:off x="0" y="0"/>
          <a:ext cx="0" cy="0"/>
          <a:chOff x="0" y="0"/>
          <a:chExt cx="0" cy="0"/>
        </a:xfrm>
      </p:grpSpPr>
      <p:sp>
        <p:nvSpPr>
          <p:cNvPr id="5" name="Title 1"/>
          <p:cNvSpPr>
            <a:spLocks noGrp="1"/>
          </p:cNvSpPr>
          <p:nvPr>
            <p:ph type="title"/>
          </p:nvPr>
        </p:nvSpPr>
        <p:spPr>
          <a:xfrm>
            <a:off x="2520000" y="180000"/>
            <a:ext cx="6480000" cy="360000"/>
          </a:xfrm>
          <a:prstGeom prst="rect">
            <a:avLst/>
          </a:prstGeom>
        </p:spPr>
        <p:txBody>
          <a:bodyPr tIns="0" bIns="0" anchor="t" anchorCtr="0"/>
          <a:lstStyle>
            <a:lvl1pPr>
              <a:defRPr sz="24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quarter" idx="10"/>
          </p:nvPr>
        </p:nvSpPr>
        <p:spPr>
          <a:xfrm>
            <a:off x="2520000" y="720838"/>
            <a:ext cx="6480000" cy="360000"/>
          </a:xfrm>
          <a:prstGeom prst="rect">
            <a:avLst/>
          </a:prstGeom>
        </p:spPr>
        <p:txBody>
          <a:bodyPr lIns="90000" tIns="0" rIns="9000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rgbClr val="4A206A"/>
                </a:solidFill>
                <a:latin typeface="Arial" pitchFamily="34" charset="0"/>
                <a:cs typeface="Arial" pitchFamily="34" charset="0"/>
              </a:defRPr>
            </a:lvl1pPr>
          </a:lstStyle>
          <a:p>
            <a:pPr lvl="0"/>
            <a:r>
              <a:rPr lang="en-US" dirty="0"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Optic 2016 Text">
    <p:spTree>
      <p:nvGrpSpPr>
        <p:cNvPr id="1" name=""/>
        <p:cNvGrpSpPr/>
        <p:nvPr/>
      </p:nvGrpSpPr>
      <p:grpSpPr>
        <a:xfrm>
          <a:off x="0" y="0"/>
          <a:ext cx="0" cy="0"/>
          <a:chOff x="0" y="0"/>
          <a:chExt cx="0" cy="0"/>
        </a:xfrm>
      </p:grpSpPr>
      <p:sp>
        <p:nvSpPr>
          <p:cNvPr id="7"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8" name="Text Placeholder 2"/>
          <p:cNvSpPr>
            <a:spLocks noGrp="1"/>
          </p:cNvSpPr>
          <p:nvPr>
            <p:ph type="body" sz="quarter" idx="10"/>
          </p:nvPr>
        </p:nvSpPr>
        <p:spPr>
          <a:xfrm>
            <a:off x="2520000" y="720838"/>
            <a:ext cx="6480000" cy="360000"/>
          </a:xfrm>
          <a:prstGeom prst="rect">
            <a:avLst/>
          </a:prstGeom>
        </p:spPr>
        <p:txBody>
          <a:bodyPr lIns="90000" tIns="0" rIns="9000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lang="en-US" sz="2000" kern="1200" dirty="0" smtClean="0">
                <a:solidFill>
                  <a:srgbClr val="4A206A"/>
                </a:solidFill>
                <a:latin typeface="Arial" pitchFamily="34" charset="0"/>
                <a:ea typeface="ヒラギノ角ゴ Pro W3" charset="0"/>
                <a:cs typeface="Arial" pitchFamily="34" charset="0"/>
              </a:defRPr>
            </a:lvl1pPr>
          </a:lstStyle>
          <a:p>
            <a:pPr marL="0" marR="0" lvl="0" indent="0" algn="l" defTabSz="457200" rtl="0" eaLnBrk="1" fontAlgn="base" latinLnBrk="0" hangingPunct="1">
              <a:lnSpc>
                <a:spcPct val="100000"/>
              </a:lnSpc>
              <a:spcBef>
                <a:spcPct val="0"/>
              </a:spcBef>
              <a:spcAft>
                <a:spcPts val="0"/>
              </a:spcAft>
              <a:buClrTx/>
              <a:buSzTx/>
              <a:buFont typeface="Arial" charset="0"/>
              <a:buNone/>
              <a:tabLst/>
            </a:pPr>
            <a:r>
              <a:rPr lang="en-US" dirty="0" smtClean="0"/>
              <a:t>Click to edit Master text styles</a:t>
            </a:r>
          </a:p>
        </p:txBody>
      </p:sp>
      <p:sp>
        <p:nvSpPr>
          <p:cNvPr id="6" name="Text Placeholder 5"/>
          <p:cNvSpPr>
            <a:spLocks noGrp="1"/>
          </p:cNvSpPr>
          <p:nvPr>
            <p:ph type="body" sz="quarter" idx="11"/>
          </p:nvPr>
        </p:nvSpPr>
        <p:spPr>
          <a:xfrm>
            <a:off x="612000" y="1188000"/>
            <a:ext cx="7920000" cy="3348000"/>
          </a:xfrm>
          <a:prstGeom prst="rect">
            <a:avLst/>
          </a:prstGeom>
        </p:spPr>
        <p:txBody>
          <a:bodyPr tIns="72000" bIns="72000">
            <a:normAutofit/>
          </a:bodyPr>
          <a:lstStyle>
            <a:lvl1pPr marL="268288" indent="-268288">
              <a:defRPr sz="1800">
                <a:solidFill>
                  <a:schemeClr val="tx2"/>
                </a:solidFill>
                <a:latin typeface="Arial" pitchFamily="34" charset="0"/>
                <a:cs typeface="Arial" pitchFamily="34" charset="0"/>
              </a:defRPr>
            </a:lvl1pPr>
            <a:lvl2pPr marL="534988" indent="-268288">
              <a:defRPr sz="1600">
                <a:solidFill>
                  <a:schemeClr val="tx2"/>
                </a:solidFill>
                <a:latin typeface="Arial" pitchFamily="34" charset="0"/>
                <a:cs typeface="Arial" pitchFamily="34" charset="0"/>
              </a:defRPr>
            </a:lvl2pPr>
            <a:lvl3pPr marL="809625" indent="-266700">
              <a:defRPr sz="1600">
                <a:solidFill>
                  <a:schemeClr val="tx2"/>
                </a:solidFill>
                <a:latin typeface="Arial" pitchFamily="34" charset="0"/>
                <a:cs typeface="Arial" pitchFamily="34" charset="0"/>
              </a:defRPr>
            </a:lvl3pPr>
            <a:lvl4pPr marL="1076325" indent="-266700" defTabSz="533400">
              <a:defRPr sz="1600">
                <a:solidFill>
                  <a:schemeClr val="tx2"/>
                </a:solidFill>
                <a:latin typeface="Arial" pitchFamily="34" charset="0"/>
                <a:cs typeface="Arial" pitchFamily="34" charset="0"/>
              </a:defRPr>
            </a:lvl4pPr>
            <a:lvl5pPr marL="1343025" indent="-266700">
              <a:buFont typeface="Arial" pitchFamily="34" charset="0"/>
              <a:buChar char="»"/>
              <a:defRPr sz="1600">
                <a:solidFill>
                  <a:schemeClr val="tx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Optic 2016 Content">
    <p:spTree>
      <p:nvGrpSpPr>
        <p:cNvPr id="1" name=""/>
        <p:cNvGrpSpPr/>
        <p:nvPr/>
      </p:nvGrpSpPr>
      <p:grpSpPr>
        <a:xfrm>
          <a:off x="0" y="0"/>
          <a:ext cx="0" cy="0"/>
          <a:chOff x="0" y="0"/>
          <a:chExt cx="0" cy="0"/>
        </a:xfrm>
      </p:grpSpPr>
      <p:sp>
        <p:nvSpPr>
          <p:cNvPr id="7"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smtClean="0"/>
              <a:t>Click to edit Master title style</a:t>
            </a:r>
            <a:endParaRPr lang="en-US" dirty="0"/>
          </a:p>
        </p:txBody>
      </p:sp>
      <p:sp>
        <p:nvSpPr>
          <p:cNvPr id="9" name="Text Placeholder 2"/>
          <p:cNvSpPr>
            <a:spLocks noGrp="1"/>
          </p:cNvSpPr>
          <p:nvPr>
            <p:ph type="body" sz="quarter" idx="10"/>
          </p:nvPr>
        </p:nvSpPr>
        <p:spPr>
          <a:xfrm>
            <a:off x="2520000" y="720838"/>
            <a:ext cx="6480000" cy="360000"/>
          </a:xfrm>
          <a:prstGeom prst="rect">
            <a:avLst/>
          </a:prstGeom>
        </p:spPr>
        <p:txBody>
          <a:bodyPr lIns="90000" tIns="0" rIns="9000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lang="en-US" sz="2000" kern="1200" dirty="0" smtClean="0">
                <a:solidFill>
                  <a:srgbClr val="4A206A"/>
                </a:solidFill>
                <a:latin typeface="Arial" pitchFamily="34" charset="0"/>
                <a:ea typeface="ヒラギノ角ゴ Pro W3" charset="0"/>
                <a:cs typeface="Arial" pitchFamily="34" charset="0"/>
              </a:defRPr>
            </a:lvl1pPr>
          </a:lstStyle>
          <a:p>
            <a:pPr marL="0" marR="0" lvl="0" indent="0" algn="l" defTabSz="457200" rtl="0" eaLnBrk="1" fontAlgn="base" latinLnBrk="0" hangingPunct="1">
              <a:lnSpc>
                <a:spcPct val="100000"/>
              </a:lnSpc>
              <a:spcBef>
                <a:spcPct val="0"/>
              </a:spcBef>
              <a:spcAft>
                <a:spcPts val="0"/>
              </a:spcAft>
              <a:buClrTx/>
              <a:buSzTx/>
              <a:buFont typeface="Arial" charset="0"/>
              <a:buNone/>
              <a:tabLst/>
            </a:pPr>
            <a:r>
              <a:rPr lang="en-US" dirty="0" smtClean="0"/>
              <a:t>Click to edit Master text styles</a:t>
            </a:r>
          </a:p>
        </p:txBody>
      </p:sp>
      <p:sp>
        <p:nvSpPr>
          <p:cNvPr id="6" name="Content Placeholder 5"/>
          <p:cNvSpPr>
            <a:spLocks noGrp="1"/>
          </p:cNvSpPr>
          <p:nvPr>
            <p:ph sz="quarter" idx="17"/>
          </p:nvPr>
        </p:nvSpPr>
        <p:spPr>
          <a:xfrm>
            <a:off x="612000" y="1188000"/>
            <a:ext cx="7920000" cy="3348000"/>
          </a:xfrm>
          <a:prstGeom prst="rect">
            <a:avLst/>
          </a:prstGeom>
        </p:spPr>
        <p:txBody>
          <a:bodyPr tIns="72000" bIns="72000">
            <a:normAutofit/>
          </a:bodyPr>
          <a:lstStyle>
            <a:lvl1pPr>
              <a:buNone/>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Optic 2016 Two columns">
    <p:spTree>
      <p:nvGrpSpPr>
        <p:cNvPr id="1" name=""/>
        <p:cNvGrpSpPr/>
        <p:nvPr/>
      </p:nvGrpSpPr>
      <p:grpSpPr>
        <a:xfrm>
          <a:off x="0" y="0"/>
          <a:ext cx="0" cy="0"/>
          <a:chOff x="0" y="0"/>
          <a:chExt cx="0" cy="0"/>
        </a:xfrm>
      </p:grpSpPr>
      <p:sp>
        <p:nvSpPr>
          <p:cNvPr id="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wrap="none" anchor="ctr">
            <a:spAutoFit/>
          </a:bodyPr>
          <a:lstStyle/>
          <a:p>
            <a:pPr>
              <a:defRPr/>
            </a:pPr>
            <a:endParaRPr lang="en-US">
              <a:latin typeface="Arial" charset="0"/>
            </a:endParaRPr>
          </a:p>
        </p:txBody>
      </p:sp>
      <p:sp>
        <p:nvSpPr>
          <p:cNvPr id="13"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15" name="Text Placeholder 2"/>
          <p:cNvSpPr>
            <a:spLocks noGrp="1"/>
          </p:cNvSpPr>
          <p:nvPr>
            <p:ph type="body" sz="quarter" idx="10"/>
          </p:nvPr>
        </p:nvSpPr>
        <p:spPr>
          <a:xfrm>
            <a:off x="2520000" y="720838"/>
            <a:ext cx="6480000" cy="360000"/>
          </a:xfrm>
          <a:prstGeom prst="rect">
            <a:avLst/>
          </a:prstGeom>
        </p:spPr>
        <p:txBody>
          <a:bodyPr lIns="90000" tIns="0" rIns="90000" bIns="0"/>
          <a:lstStyle>
            <a:lvl1pPr marL="0" marR="0" indent="0" algn="l" defTabSz="457200" rtl="0" eaLnBrk="0" fontAlgn="base" latinLnBrk="0" hangingPunct="0">
              <a:lnSpc>
                <a:spcPct val="100000"/>
              </a:lnSpc>
              <a:spcBef>
                <a:spcPct val="0"/>
              </a:spcBef>
              <a:spcAft>
                <a:spcPct val="0"/>
              </a:spcAft>
              <a:buClrTx/>
              <a:buSzTx/>
              <a:buFont typeface="Arial" charset="0"/>
              <a:buNone/>
              <a:tabLst/>
              <a:defRPr lang="en-US" sz="2000" kern="1200" dirty="0" smtClean="0">
                <a:solidFill>
                  <a:srgbClr val="4A206A"/>
                </a:solidFill>
                <a:latin typeface="Arial" pitchFamily="34" charset="0"/>
                <a:ea typeface="ヒラギノ角ゴ Pro W3" charset="0"/>
                <a:cs typeface="Arial" pitchFamily="34" charset="0"/>
              </a:defRPr>
            </a:lvl1pPr>
          </a:lstStyle>
          <a:p>
            <a:pPr marL="0" marR="0" lvl="0" indent="0" algn="l" defTabSz="457200" rtl="0" eaLnBrk="1" fontAlgn="base" latinLnBrk="0" hangingPunct="1">
              <a:lnSpc>
                <a:spcPct val="100000"/>
              </a:lnSpc>
              <a:spcBef>
                <a:spcPct val="0"/>
              </a:spcBef>
              <a:spcAft>
                <a:spcPts val="0"/>
              </a:spcAft>
              <a:buClrTx/>
              <a:buSzTx/>
              <a:buFont typeface="Arial" charset="0"/>
              <a:buNone/>
              <a:tabLst/>
            </a:pPr>
            <a:r>
              <a:rPr lang="en-US" dirty="0" smtClean="0"/>
              <a:t>Click to edit Master text styles</a:t>
            </a:r>
          </a:p>
        </p:txBody>
      </p:sp>
      <p:sp>
        <p:nvSpPr>
          <p:cNvPr id="8" name="Text Placeholder 7"/>
          <p:cNvSpPr>
            <a:spLocks noGrp="1"/>
          </p:cNvSpPr>
          <p:nvPr>
            <p:ph type="body" sz="quarter" idx="18"/>
          </p:nvPr>
        </p:nvSpPr>
        <p:spPr>
          <a:xfrm>
            <a:off x="612000" y="1188000"/>
            <a:ext cx="3780000" cy="3348000"/>
          </a:xfrm>
          <a:prstGeom prst="rect">
            <a:avLst/>
          </a:prstGeom>
        </p:spPr>
        <p:txBody>
          <a:bodyPr tIns="72000" bIns="72000">
            <a:normAutofit/>
          </a:bodyPr>
          <a:lstStyle>
            <a:lvl1pPr marL="177800" indent="-177800">
              <a:defRPr sz="2000">
                <a:latin typeface="Arial" pitchFamily="34" charset="0"/>
                <a:cs typeface="Arial" pitchFamily="34" charset="0"/>
              </a:defRPr>
            </a:lvl1pPr>
            <a:lvl2pPr marL="350838" indent="-173038">
              <a:defRPr sz="1800">
                <a:latin typeface="Arial" pitchFamily="34" charset="0"/>
                <a:cs typeface="Arial" pitchFamily="34" charset="0"/>
              </a:defRPr>
            </a:lvl2pPr>
            <a:lvl3pPr marL="534988" indent="-179388">
              <a:defRPr sz="1600">
                <a:latin typeface="Arial" pitchFamily="34" charset="0"/>
                <a:cs typeface="Arial" pitchFamily="34" charset="0"/>
              </a:defRPr>
            </a:lvl3pPr>
            <a:lvl4pPr marL="711200" indent="-176213" defTabSz="255588">
              <a:defRPr sz="1400">
                <a:latin typeface="Arial" pitchFamily="34" charset="0"/>
                <a:cs typeface="Arial" pitchFamily="34" charset="0"/>
              </a:defRPr>
            </a:lvl4pPr>
            <a:lvl5pPr>
              <a:defRPr sz="2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Content Placeholder 9"/>
          <p:cNvSpPr>
            <a:spLocks noGrp="1"/>
          </p:cNvSpPr>
          <p:nvPr>
            <p:ph sz="quarter" idx="19"/>
          </p:nvPr>
        </p:nvSpPr>
        <p:spPr>
          <a:xfrm>
            <a:off x="4752000" y="1188000"/>
            <a:ext cx="3780000" cy="3348000"/>
          </a:xfrm>
          <a:prstGeom prst="rect">
            <a:avLst/>
          </a:prstGeom>
        </p:spPr>
        <p:txBody>
          <a:bodyPr tIns="72000" bIns="72000">
            <a:normAutofit/>
          </a:bodyPr>
          <a:lstStyle>
            <a:lvl1pPr marL="177800" indent="-177800">
              <a:defRPr sz="2000">
                <a:latin typeface="Arial" pitchFamily="34" charset="0"/>
                <a:cs typeface="Arial" pitchFamily="34" charset="0"/>
              </a:defRPr>
            </a:lvl1pPr>
            <a:lvl2pPr marL="355600" indent="-177800">
              <a:defRPr sz="1800">
                <a:latin typeface="Arial" pitchFamily="34" charset="0"/>
                <a:cs typeface="Arial" pitchFamily="34" charset="0"/>
              </a:defRPr>
            </a:lvl2pPr>
            <a:lvl3pPr marL="534988" indent="-179388">
              <a:defRPr sz="1600">
                <a:latin typeface="Arial" pitchFamily="34" charset="0"/>
                <a:cs typeface="Arial" pitchFamily="34" charset="0"/>
              </a:defRPr>
            </a:lvl3pPr>
            <a:lvl4pPr marL="712788" indent="-177800">
              <a:defRPr sz="1400">
                <a:latin typeface="Arial" pitchFamily="34" charset="0"/>
                <a:cs typeface="Arial" pitchFamily="34" charset="0"/>
              </a:defRPr>
            </a:lvl4pPr>
            <a:lvl5pPr>
              <a:defRPr sz="20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Optic 2016 Two column w bullet">
    <p:spTree>
      <p:nvGrpSpPr>
        <p:cNvPr id="1" name=""/>
        <p:cNvGrpSpPr/>
        <p:nvPr/>
      </p:nvGrpSpPr>
      <p:grpSpPr>
        <a:xfrm>
          <a:off x="0" y="0"/>
          <a:ext cx="0" cy="0"/>
          <a:chOff x="0" y="0"/>
          <a:chExt cx="0" cy="0"/>
        </a:xfrm>
      </p:grpSpPr>
      <p:sp>
        <p:nvSpPr>
          <p:cNvPr id="8" name="Content Placeholder 2"/>
          <p:cNvSpPr>
            <a:spLocks noGrp="1"/>
          </p:cNvSpPr>
          <p:nvPr>
            <p:ph sz="quarter" idx="15"/>
          </p:nvPr>
        </p:nvSpPr>
        <p:spPr>
          <a:xfrm>
            <a:off x="612000" y="1188000"/>
            <a:ext cx="3780000" cy="3348000"/>
          </a:xfrm>
          <a:prstGeom prst="rect">
            <a:avLst/>
          </a:prstGeom>
        </p:spPr>
        <p:txBody>
          <a:bodyPr lIns="90000" tIns="72000" rIns="90000" bIns="72000">
            <a:normAutofit/>
          </a:bodyPr>
          <a:lstStyle>
            <a:lvl1pPr marL="177800" indent="-177800">
              <a:defRPr sz="2000">
                <a:solidFill>
                  <a:schemeClr val="tx2"/>
                </a:solidFill>
                <a:latin typeface="Arial" pitchFamily="34" charset="0"/>
                <a:cs typeface="Arial" pitchFamily="34" charset="0"/>
              </a:defRPr>
            </a:lvl1pPr>
            <a:lvl2pPr marL="355600" indent="-177800">
              <a:defRPr sz="1800">
                <a:solidFill>
                  <a:schemeClr val="tx2"/>
                </a:solidFill>
                <a:latin typeface="Arial" pitchFamily="34" charset="0"/>
                <a:cs typeface="Arial" pitchFamily="34" charset="0"/>
              </a:defRPr>
            </a:lvl2pPr>
            <a:lvl3pPr marL="534988" indent="-179388">
              <a:defRPr sz="1600">
                <a:solidFill>
                  <a:schemeClr val="tx2"/>
                </a:solidFill>
                <a:latin typeface="Arial" pitchFamily="34" charset="0"/>
                <a:cs typeface="Arial" pitchFamily="34" charset="0"/>
              </a:defRPr>
            </a:lvl3pPr>
            <a:lvl4pPr marL="708025" indent="-173038">
              <a:defRPr sz="1400">
                <a:solidFill>
                  <a:schemeClr val="tx2"/>
                </a:solidFill>
                <a:latin typeface="Arial" pitchFamily="34" charset="0"/>
                <a:cs typeface="Arial" pitchFamily="34" charset="0"/>
              </a:defRPr>
            </a:lvl4pPr>
            <a:lvl5pPr marL="1152000">
              <a:defRPr sz="1050">
                <a:solidFill>
                  <a:schemeClr val="tx2"/>
                </a:solidFill>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0" name="Content Placeholder 2"/>
          <p:cNvSpPr>
            <a:spLocks noGrp="1"/>
          </p:cNvSpPr>
          <p:nvPr>
            <p:ph sz="quarter" idx="19"/>
          </p:nvPr>
        </p:nvSpPr>
        <p:spPr>
          <a:xfrm>
            <a:off x="4752000" y="1188000"/>
            <a:ext cx="3780000" cy="3348000"/>
          </a:xfrm>
          <a:prstGeom prst="rect">
            <a:avLst/>
          </a:prstGeom>
        </p:spPr>
        <p:txBody>
          <a:bodyPr lIns="90000" tIns="72000" rIns="90000" bIns="72000">
            <a:normAutofit/>
          </a:bodyPr>
          <a:lstStyle>
            <a:lvl1pPr marL="177800" indent="-177800">
              <a:defRPr sz="2000">
                <a:solidFill>
                  <a:schemeClr val="tx2"/>
                </a:solidFill>
                <a:latin typeface="Arial" pitchFamily="34" charset="0"/>
                <a:cs typeface="Arial" pitchFamily="34" charset="0"/>
              </a:defRPr>
            </a:lvl1pPr>
            <a:lvl2pPr marL="352425" indent="-174625">
              <a:defRPr sz="1800">
                <a:latin typeface="Arial" pitchFamily="34" charset="0"/>
                <a:cs typeface="Arial" pitchFamily="34" charset="0"/>
              </a:defRPr>
            </a:lvl2pPr>
            <a:lvl3pPr marL="536575" indent="-180975">
              <a:defRPr sz="1600">
                <a:latin typeface="Arial" pitchFamily="34" charset="0"/>
                <a:cs typeface="Arial" pitchFamily="34" charset="0"/>
              </a:defRPr>
            </a:lvl3pPr>
            <a:lvl4pPr marL="712788" indent="-177800">
              <a:defRPr sz="1400">
                <a:latin typeface="Arial" pitchFamily="34" charset="0"/>
                <a:cs typeface="Arial" pitchFamily="34" charset="0"/>
              </a:defRPr>
            </a:lvl4pPr>
            <a:lvl5pPr marL="1152000">
              <a:defRPr sz="105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9"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11" name="Text Placeholder 2"/>
          <p:cNvSpPr>
            <a:spLocks noGrp="1"/>
          </p:cNvSpPr>
          <p:nvPr>
            <p:ph type="body" sz="quarter" idx="10"/>
          </p:nvPr>
        </p:nvSpPr>
        <p:spPr>
          <a:xfrm>
            <a:off x="2520000" y="720838"/>
            <a:ext cx="6480000" cy="360000"/>
          </a:xfrm>
          <a:prstGeom prst="rect">
            <a:avLst/>
          </a:prstGeom>
        </p:spPr>
        <p:txBody>
          <a:bodyPr lIns="90000" tIns="0" rIns="9000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lang="en-US" sz="2000" kern="1200" dirty="0" smtClean="0">
                <a:solidFill>
                  <a:srgbClr val="4A206A"/>
                </a:solidFill>
                <a:latin typeface="Arial" pitchFamily="34" charset="0"/>
                <a:ea typeface="ヒラギノ角ゴ Pro W3" charset="0"/>
                <a:cs typeface="Arial" pitchFamily="34" charset="0"/>
              </a:defRPr>
            </a:lvl1pPr>
          </a:lstStyle>
          <a:p>
            <a:pPr marL="0" marR="0" lvl="0" indent="0" algn="l" defTabSz="457200" rtl="0" eaLnBrk="1" fontAlgn="base" latinLnBrk="0" hangingPunct="1">
              <a:lnSpc>
                <a:spcPct val="100000"/>
              </a:lnSpc>
              <a:spcBef>
                <a:spcPct val="0"/>
              </a:spcBef>
              <a:spcAft>
                <a:spcPts val="0"/>
              </a:spcAft>
              <a:buClrTx/>
              <a:buSzTx/>
              <a:buFont typeface="Arial" charset="0"/>
              <a:buNone/>
              <a:tabLst/>
            </a:pPr>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Optic 2016 Three columns w bullet">
    <p:spTree>
      <p:nvGrpSpPr>
        <p:cNvPr id="1" name=""/>
        <p:cNvGrpSpPr/>
        <p:nvPr/>
      </p:nvGrpSpPr>
      <p:grpSpPr>
        <a:xfrm>
          <a:off x="0" y="0"/>
          <a:ext cx="0" cy="0"/>
          <a:chOff x="0" y="0"/>
          <a:chExt cx="0" cy="0"/>
        </a:xfrm>
      </p:grpSpPr>
      <p:sp>
        <p:nvSpPr>
          <p:cNvPr id="10" name="Content Placeholder 2"/>
          <p:cNvSpPr>
            <a:spLocks noGrp="1"/>
          </p:cNvSpPr>
          <p:nvPr>
            <p:ph sz="quarter" idx="15"/>
          </p:nvPr>
        </p:nvSpPr>
        <p:spPr>
          <a:xfrm>
            <a:off x="612000" y="1188000"/>
            <a:ext cx="2520000" cy="3348000"/>
          </a:xfrm>
          <a:prstGeom prst="rect">
            <a:avLst/>
          </a:prstGeom>
        </p:spPr>
        <p:txBody>
          <a:bodyPr lIns="90000" tIns="72000" rIns="90000" bIns="72000">
            <a:normAutofit/>
          </a:bodyPr>
          <a:lstStyle>
            <a:lvl1pPr marL="180975" indent="-180975">
              <a:defRPr sz="1800">
                <a:solidFill>
                  <a:schemeClr val="tx2"/>
                </a:solidFill>
                <a:latin typeface="Arial" pitchFamily="34" charset="0"/>
                <a:cs typeface="Arial" pitchFamily="34" charset="0"/>
              </a:defRPr>
            </a:lvl1pPr>
            <a:lvl2pPr marL="352425" indent="-184150">
              <a:defRPr sz="1600">
                <a:latin typeface="Arial" pitchFamily="34" charset="0"/>
                <a:cs typeface="Arial" pitchFamily="34" charset="0"/>
              </a:defRPr>
            </a:lvl2pPr>
            <a:lvl3pPr marL="538163" indent="-176213">
              <a:defRPr sz="1400">
                <a:latin typeface="Arial" pitchFamily="34" charset="0"/>
                <a:cs typeface="Arial" pitchFamily="34" charset="0"/>
              </a:defRPr>
            </a:lvl3pPr>
            <a:lvl4pPr marL="921600">
              <a:defRPr sz="1800">
                <a:latin typeface="Arial" pitchFamily="34" charset="0"/>
                <a:cs typeface="Arial" pitchFamily="34" charset="0"/>
              </a:defRPr>
            </a:lvl4pPr>
            <a:lvl5pPr marL="1152000">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11" name="Content Placeholder 2"/>
          <p:cNvSpPr>
            <a:spLocks noGrp="1"/>
          </p:cNvSpPr>
          <p:nvPr>
            <p:ph sz="quarter" idx="19"/>
          </p:nvPr>
        </p:nvSpPr>
        <p:spPr>
          <a:xfrm>
            <a:off x="3312000" y="1188000"/>
            <a:ext cx="2520000" cy="3348000"/>
          </a:xfrm>
          <a:prstGeom prst="rect">
            <a:avLst/>
          </a:prstGeom>
        </p:spPr>
        <p:txBody>
          <a:bodyPr lIns="90000" tIns="72000" rIns="90000" bIns="72000">
            <a:normAutofit/>
          </a:bodyPr>
          <a:lstStyle>
            <a:lvl1pPr marL="180975" indent="-180975" algn="l" defTabSz="457200" rtl="0" eaLnBrk="1" fontAlgn="base" hangingPunct="1">
              <a:spcBef>
                <a:spcPct val="0"/>
              </a:spcBef>
              <a:spcAft>
                <a:spcPts val="600"/>
              </a:spcAft>
              <a:defRPr lang="en-US" sz="1800" kern="1200" noProof="0" dirty="0" smtClean="0">
                <a:solidFill>
                  <a:schemeClr val="tx2"/>
                </a:solidFill>
                <a:latin typeface="Arial" pitchFamily="34" charset="0"/>
                <a:ea typeface="ヒラギノ角ゴ Pro W3" charset="0"/>
                <a:cs typeface="Arial" pitchFamily="34" charset="0"/>
              </a:defRPr>
            </a:lvl1pPr>
            <a:lvl2pPr marL="361950" indent="-180975" algn="l" defTabSz="457200" rtl="0" eaLnBrk="1" fontAlgn="base" hangingPunct="1">
              <a:spcBef>
                <a:spcPct val="0"/>
              </a:spcBef>
              <a:spcAft>
                <a:spcPts val="600"/>
              </a:spcAft>
              <a:defRPr lang="en-US" sz="1600" kern="1200" noProof="0" dirty="0" smtClean="0">
                <a:solidFill>
                  <a:schemeClr val="tx2"/>
                </a:solidFill>
                <a:latin typeface="Arial" pitchFamily="34" charset="0"/>
                <a:ea typeface="ヒラギノ角ゴ Pro W3" charset="0"/>
                <a:cs typeface="Arial" pitchFamily="34" charset="0"/>
              </a:defRPr>
            </a:lvl2pPr>
            <a:lvl3pPr marL="538163" indent="-176213" algn="l" defTabSz="457200" rtl="0" eaLnBrk="1" fontAlgn="base" hangingPunct="1">
              <a:spcBef>
                <a:spcPct val="0"/>
              </a:spcBef>
              <a:spcAft>
                <a:spcPts val="600"/>
              </a:spcAft>
              <a:defRPr lang="en-US" sz="1400" kern="1200" noProof="0" dirty="0" smtClean="0">
                <a:solidFill>
                  <a:schemeClr val="tx2"/>
                </a:solidFill>
                <a:latin typeface="Arial" pitchFamily="34" charset="0"/>
                <a:ea typeface="ヒラギノ角ゴ Pro W3" charset="0"/>
                <a:cs typeface="Arial" pitchFamily="34" charset="0"/>
              </a:defRPr>
            </a:lvl3pPr>
            <a:lvl4pPr marL="921600">
              <a:defRPr sz="1800">
                <a:latin typeface="Arial" pitchFamily="34" charset="0"/>
                <a:cs typeface="Arial" pitchFamily="34" charset="0"/>
              </a:defRPr>
            </a:lvl4pPr>
            <a:lvl5pPr marL="1152000">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13" name="Content Placeholder 2"/>
          <p:cNvSpPr>
            <a:spLocks noGrp="1"/>
          </p:cNvSpPr>
          <p:nvPr>
            <p:ph sz="quarter" idx="20"/>
          </p:nvPr>
        </p:nvSpPr>
        <p:spPr>
          <a:xfrm>
            <a:off x="6010290" y="1188000"/>
            <a:ext cx="2520000" cy="3348000"/>
          </a:xfrm>
          <a:prstGeom prst="rect">
            <a:avLst/>
          </a:prstGeom>
        </p:spPr>
        <p:txBody>
          <a:bodyPr lIns="90000" tIns="72000" rIns="90000" bIns="72000">
            <a:normAutofit/>
          </a:bodyPr>
          <a:lstStyle>
            <a:lvl1pPr marL="180975" indent="-180975">
              <a:defRPr sz="1800">
                <a:solidFill>
                  <a:schemeClr val="tx2"/>
                </a:solidFill>
                <a:latin typeface="Arial" pitchFamily="34" charset="0"/>
                <a:cs typeface="Arial" pitchFamily="34" charset="0"/>
              </a:defRPr>
            </a:lvl1pPr>
            <a:lvl2pPr marL="365125" indent="-184150">
              <a:tabLst/>
              <a:defRPr sz="1600">
                <a:latin typeface="Arial" pitchFamily="34" charset="0"/>
                <a:cs typeface="Arial" pitchFamily="34" charset="0"/>
              </a:defRPr>
            </a:lvl2pPr>
            <a:lvl3pPr marL="538163" indent="-176213">
              <a:defRPr sz="1400">
                <a:latin typeface="Arial" pitchFamily="34" charset="0"/>
                <a:cs typeface="Arial" pitchFamily="34" charset="0"/>
              </a:defRPr>
            </a:lvl3pPr>
            <a:lvl4pPr marL="921600">
              <a:defRPr sz="1800">
                <a:latin typeface="Arial" pitchFamily="34" charset="0"/>
                <a:cs typeface="Arial" pitchFamily="34" charset="0"/>
              </a:defRPr>
            </a:lvl4pPr>
            <a:lvl5pPr marL="1152000">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
        <p:nvSpPr>
          <p:cNvPr id="8" name="Title 1"/>
          <p:cNvSpPr>
            <a:spLocks noGrp="1"/>
          </p:cNvSpPr>
          <p:nvPr>
            <p:ph type="title"/>
          </p:nvPr>
        </p:nvSpPr>
        <p:spPr>
          <a:xfrm>
            <a:off x="2520000" y="180000"/>
            <a:ext cx="6480000" cy="360000"/>
          </a:xfrm>
          <a:prstGeom prst="rect">
            <a:avLst/>
          </a:prstGeom>
        </p:spPr>
        <p:txBody>
          <a:bodyPr tIns="0" bIns="0" anchor="t" anchorCtr="0"/>
          <a:lstStyle>
            <a:lvl1pPr algn="l" defTabSz="457200" rtl="0" eaLnBrk="0" fontAlgn="base" hangingPunct="0">
              <a:spcBef>
                <a:spcPct val="0"/>
              </a:spcBef>
              <a:spcAft>
                <a:spcPct val="0"/>
              </a:spcAft>
              <a:defRPr lang="en-US" sz="2400" b="0" kern="1200" dirty="0">
                <a:solidFill>
                  <a:schemeClr val="bg1"/>
                </a:solidFill>
                <a:latin typeface="Arial" pitchFamily="34" charset="0"/>
                <a:ea typeface="Arial" pitchFamily="34" charset="0"/>
                <a:cs typeface="Arial" pitchFamily="34" charset="0"/>
              </a:defRPr>
            </a:lvl1pPr>
          </a:lstStyle>
          <a:p>
            <a:r>
              <a:rPr lang="en-US" dirty="0" smtClean="0"/>
              <a:t>Click to edit Master title style</a:t>
            </a:r>
            <a:endParaRPr lang="en-US" dirty="0"/>
          </a:p>
        </p:txBody>
      </p:sp>
      <p:sp>
        <p:nvSpPr>
          <p:cNvPr id="14" name="Text Placeholder 2"/>
          <p:cNvSpPr>
            <a:spLocks noGrp="1"/>
          </p:cNvSpPr>
          <p:nvPr>
            <p:ph type="body" sz="quarter" idx="10"/>
          </p:nvPr>
        </p:nvSpPr>
        <p:spPr>
          <a:xfrm>
            <a:off x="2520000" y="720838"/>
            <a:ext cx="6480000" cy="360000"/>
          </a:xfrm>
          <a:prstGeom prst="rect">
            <a:avLst/>
          </a:prstGeom>
        </p:spPr>
        <p:txBody>
          <a:bodyPr lIns="90000" tIns="0" rIns="9000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lang="en-US" sz="2000" kern="1200" dirty="0" smtClean="0">
                <a:solidFill>
                  <a:srgbClr val="4A206A"/>
                </a:solidFill>
                <a:latin typeface="Arial" pitchFamily="34" charset="0"/>
                <a:ea typeface="ヒラギノ角ゴ Pro W3" charset="0"/>
                <a:cs typeface="Arial" pitchFamily="34" charset="0"/>
              </a:defRPr>
            </a:lvl1pPr>
          </a:lstStyle>
          <a:p>
            <a:pPr marL="0" marR="0" lvl="0" indent="0" algn="l" defTabSz="457200" rtl="0" eaLnBrk="1" fontAlgn="base" latinLnBrk="0" hangingPunct="1">
              <a:lnSpc>
                <a:spcPct val="100000"/>
              </a:lnSpc>
              <a:spcBef>
                <a:spcPct val="0"/>
              </a:spcBef>
              <a:spcAft>
                <a:spcPts val="0"/>
              </a:spcAft>
              <a:buClrTx/>
              <a:buSzTx/>
              <a:buFont typeface="Arial" charset="0"/>
              <a:buNone/>
              <a:tabLst/>
            </a:pPr>
            <a:r>
              <a:rPr lang="en-US" dirty="0"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theme" Target="../theme/theme3.xml"/><Relationship Id="rId1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1" Type="http://schemas.openxmlformats.org/officeDocument/2006/relationships/slideLayout" Target="../slideLayouts/slideLayout19.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9" name="Picture 6" descr="SubOptic_Presentation_background-1.jpg"/>
          <p:cNvPicPr>
            <a:picLocks noChangeAspect="1"/>
          </p:cNvPicPr>
          <p:nvPr/>
        </p:nvPicPr>
        <p:blipFill>
          <a:blip r:embed="rId3"/>
          <a:srcRect/>
          <a:stretch>
            <a:fillRect/>
          </a:stretch>
        </p:blipFill>
        <p:spPr bwMode="auto">
          <a:xfrm>
            <a:off x="0" y="0"/>
            <a:ext cx="9144000" cy="5149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9"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0E38B098-3028-43C3-9532-70FD429DEF94}" type="slidenum">
              <a:rPr lang="en-US"/>
              <a:pPr>
                <a:defRPr/>
              </a:pPr>
              <a:t>‹#›</a:t>
            </a:fld>
            <a:endParaRPr lang="en-US"/>
          </a:p>
        </p:txBody>
      </p:sp>
      <p:pic>
        <p:nvPicPr>
          <p:cNvPr id="5127" name="Picture 6" descr="SubOptic_Presentation_background3.jpg"/>
          <p:cNvPicPr>
            <a:picLocks noChangeAspect="1"/>
          </p:cNvPicPr>
          <p:nvPr/>
        </p:nvPicPr>
        <p:blipFill>
          <a:blip r:embed="rId4"/>
          <a:srcRect/>
          <a:stretch>
            <a:fillRect/>
          </a:stretch>
        </p:blipFill>
        <p:spPr bwMode="auto">
          <a:xfrm>
            <a:off x="-3175" y="0"/>
            <a:ext cx="9147175" cy="5143500"/>
          </a:xfrm>
          <a:prstGeom prst="rect">
            <a:avLst/>
          </a:prstGeom>
          <a:noFill/>
          <a:ln w="9525">
            <a:noFill/>
            <a:miter lim="800000"/>
            <a:headEnd/>
            <a:tailEnd/>
          </a:ln>
        </p:spPr>
      </p:pic>
      <p:sp>
        <p:nvSpPr>
          <p:cNvPr id="10" name="Footer Placeholder 27"/>
          <p:cNvSpPr txBox="1">
            <a:spLocks/>
          </p:cNvSpPr>
          <p:nvPr userDrawn="1"/>
        </p:nvSpPr>
        <p:spPr>
          <a:xfrm>
            <a:off x="450000" y="4788000"/>
            <a:ext cx="8460000" cy="180975"/>
          </a:xfrm>
          <a:prstGeom prst="rect">
            <a:avLst/>
          </a:prstGeom>
        </p:spPr>
        <p:txBody>
          <a:bodyPr lIns="0" tIns="0" rIns="0" bIns="0" anchor="b"/>
          <a:lstStyle>
            <a:lvl1pPr algn="l">
              <a:defRPr lang="en-US" sz="1000" i="0" smtClean="0">
                <a:latin typeface="Arial" pitchFamily="34" charset="0"/>
                <a:cs typeface="Arial" pitchFamily="34" charset="0"/>
              </a:defRPr>
            </a:lvl1pPr>
          </a:lstStyle>
          <a:p>
            <a:pPr eaLnBrk="0" hangingPunct="0">
              <a:defRPr/>
            </a:pPr>
            <a:r>
              <a:rPr sz="1050" i="1" dirty="0">
                <a:solidFill>
                  <a:schemeClr val="tx2"/>
                </a:solidFill>
                <a:latin typeface="Times New Roman" pitchFamily="18" charset="0"/>
                <a:cs typeface="Times New Roman" pitchFamily="18" charset="0"/>
              </a:rPr>
              <a:t>Copyright © SubOptic2016                                                            	                                                                                                                               Slide </a:t>
            </a:r>
            <a:fld id="{1383318A-583A-4B30-8184-50CF4ABBC4F8}" type="slidenum">
              <a:rPr sz="1050" i="1">
                <a:solidFill>
                  <a:schemeClr val="tx2"/>
                </a:solidFill>
                <a:latin typeface="Times New Roman" pitchFamily="18" charset="0"/>
                <a:cs typeface="Times New Roman" pitchFamily="18" charset="0"/>
              </a:rPr>
              <a:pPr eaLnBrk="0" hangingPunct="0">
                <a:defRPr/>
              </a:pPr>
              <a:t>‹#›</a:t>
            </a:fld>
            <a:endParaRPr sz="1050" i="1" dirty="0">
              <a:solidFill>
                <a:schemeClr val="tx2"/>
              </a:solidFill>
              <a:latin typeface="Times New Roman" pitchFamily="18" charset="0"/>
              <a:cs typeface="Times New Roman" pitchFamily="18" charset="0"/>
            </a:endParaRPr>
          </a:p>
        </p:txBody>
      </p:sp>
      <p:cxnSp>
        <p:nvCxnSpPr>
          <p:cNvPr id="11" name="Straight Connector 10"/>
          <p:cNvCxnSpPr/>
          <p:nvPr/>
        </p:nvCxnSpPr>
        <p:spPr>
          <a:xfrm>
            <a:off x="103188" y="4640263"/>
            <a:ext cx="8937625" cy="0"/>
          </a:xfrm>
          <a:prstGeom prst="line">
            <a:avLst/>
          </a:prstGeom>
          <a:ln w="19050" cmpd="sng">
            <a:solidFill>
              <a:srgbClr val="7030A0"/>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4" r:id="rId1"/>
    <p:sldLayoutId id="2147483925"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Footer Placeholder 27"/>
          <p:cNvSpPr txBox="1">
            <a:spLocks/>
          </p:cNvSpPr>
          <p:nvPr userDrawn="1"/>
        </p:nvSpPr>
        <p:spPr>
          <a:xfrm>
            <a:off x="449263" y="4788000"/>
            <a:ext cx="8461375" cy="180975"/>
          </a:xfrm>
          <a:prstGeom prst="rect">
            <a:avLst/>
          </a:prstGeom>
        </p:spPr>
        <p:txBody>
          <a:bodyPr lIns="0" tIns="0" rIns="0" bIns="0" anchor="b"/>
          <a:lstStyle>
            <a:lvl1pPr algn="l">
              <a:defRPr lang="en-US" sz="1000" i="0" smtClean="0">
                <a:latin typeface="Arial" pitchFamily="34" charset="0"/>
                <a:cs typeface="Arial" pitchFamily="34" charset="0"/>
              </a:defRPr>
            </a:lvl1pPr>
          </a:lstStyle>
          <a:p>
            <a:pPr eaLnBrk="0" hangingPunct="0">
              <a:defRPr/>
            </a:pPr>
            <a:r>
              <a:rPr sz="1050" i="1" dirty="0">
                <a:solidFill>
                  <a:schemeClr val="tx2"/>
                </a:solidFill>
                <a:latin typeface="Times New Roman" pitchFamily="18" charset="0"/>
                <a:cs typeface="Times New Roman" pitchFamily="18" charset="0"/>
              </a:rPr>
              <a:t>Copyright © SubOptic2016                                                            	                                                                                                                               Slide </a:t>
            </a:r>
            <a:fld id="{217ADD18-4CFF-41A0-9A27-E3453C89CC40}" type="slidenum">
              <a:rPr sz="1050" i="1">
                <a:solidFill>
                  <a:schemeClr val="tx2"/>
                </a:solidFill>
                <a:latin typeface="Times New Roman" pitchFamily="18" charset="0"/>
                <a:cs typeface="Times New Roman" pitchFamily="18" charset="0"/>
              </a:rPr>
              <a:pPr eaLnBrk="0" hangingPunct="0">
                <a:defRPr/>
              </a:pPr>
              <a:t>‹#›</a:t>
            </a:fld>
            <a:endParaRPr sz="1050" i="1" dirty="0">
              <a:solidFill>
                <a:schemeClr val="tx2"/>
              </a:solidFill>
              <a:latin typeface="Times New Roman" pitchFamily="18" charset="0"/>
              <a:cs typeface="Times New Roman" pitchFamily="18" charset="0"/>
            </a:endParaRPr>
          </a:p>
        </p:txBody>
      </p:sp>
      <p:cxnSp>
        <p:nvCxnSpPr>
          <p:cNvPr id="9" name="Straight Connector 8"/>
          <p:cNvCxnSpPr/>
          <p:nvPr userDrawn="1"/>
        </p:nvCxnSpPr>
        <p:spPr>
          <a:xfrm>
            <a:off x="103188" y="4640263"/>
            <a:ext cx="8937625" cy="0"/>
          </a:xfrm>
          <a:prstGeom prst="line">
            <a:avLst/>
          </a:prstGeom>
          <a:ln w="19050" cmpd="sng">
            <a:solidFill>
              <a:srgbClr val="7030A0"/>
            </a:solidFill>
          </a:ln>
          <a:effectLst/>
        </p:spPr>
        <p:style>
          <a:lnRef idx="2">
            <a:schemeClr val="accent1"/>
          </a:lnRef>
          <a:fillRef idx="0">
            <a:schemeClr val="accent1"/>
          </a:fillRef>
          <a:effectRef idx="1">
            <a:schemeClr val="accent1"/>
          </a:effectRef>
          <a:fontRef idx="minor">
            <a:schemeClr val="tx1"/>
          </a:fontRef>
        </p:style>
      </p:cxnSp>
      <p:pic>
        <p:nvPicPr>
          <p:cNvPr id="6156" name="Picture 12"/>
          <p:cNvPicPr>
            <a:picLocks noChangeAspect="1" noChangeArrowheads="1"/>
          </p:cNvPicPr>
          <p:nvPr userDrawn="1"/>
        </p:nvPicPr>
        <p:blipFill>
          <a:blip r:embed="rId15"/>
          <a:srcRect/>
          <a:stretch>
            <a:fillRect/>
          </a:stretch>
        </p:blipFill>
        <p:spPr bwMode="auto">
          <a:xfrm>
            <a:off x="0" y="0"/>
            <a:ext cx="9144000" cy="66055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43" r:id="rId7"/>
    <p:sldLayoutId id="2147483937" r:id="rId8"/>
    <p:sldLayoutId id="2147483938" r:id="rId9"/>
    <p:sldLayoutId id="2147483936" r:id="rId10"/>
    <p:sldLayoutId id="2147483940" r:id="rId11"/>
    <p:sldLayoutId id="2147483944" r:id="rId12"/>
    <p:sldLayoutId id="2147483945" r:id="rId13"/>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p:titleStyle>
    <p:bodyStyle>
      <a:lvl1pPr marL="230188" indent="-230188" algn="l" defTabSz="457200" rtl="0" eaLnBrk="0" fontAlgn="base" hangingPunct="0">
        <a:spcBef>
          <a:spcPct val="0"/>
        </a:spcBef>
        <a:spcAft>
          <a:spcPts val="600"/>
        </a:spcAft>
        <a:buFont typeface="Arial" pitchFamily="34" charset="0"/>
        <a:buChar char="•"/>
        <a:defRPr sz="3200" kern="1200">
          <a:solidFill>
            <a:schemeClr val="tx2"/>
          </a:solidFill>
          <a:latin typeface="+mn-lt"/>
          <a:ea typeface="ヒラギノ角ゴ Pro W3" charset="0"/>
          <a:cs typeface="ヒラギノ角ゴ Pro W3" charset="0"/>
        </a:defRPr>
      </a:lvl1pPr>
      <a:lvl2pPr marL="458788" indent="-228600" algn="l" defTabSz="457200" rtl="0" eaLnBrk="0" fontAlgn="base" hangingPunct="0">
        <a:spcBef>
          <a:spcPct val="0"/>
        </a:spcBef>
        <a:spcAft>
          <a:spcPts val="600"/>
        </a:spcAft>
        <a:buFont typeface="Lucida Grande"/>
        <a:buChar char="-"/>
        <a:defRPr sz="2800" kern="1200">
          <a:solidFill>
            <a:schemeClr val="tx2"/>
          </a:solidFill>
          <a:latin typeface="+mn-lt"/>
          <a:ea typeface="ヒラギノ角ゴ Pro W3" charset="0"/>
          <a:cs typeface="ヒラギノ角ゴ Pro W3"/>
        </a:defRPr>
      </a:lvl2pPr>
      <a:lvl3pPr marL="684213" indent="-225425" algn="l" defTabSz="457200" rtl="0" eaLnBrk="0" fontAlgn="base" hangingPunct="0">
        <a:spcBef>
          <a:spcPct val="0"/>
        </a:spcBef>
        <a:spcAft>
          <a:spcPts val="600"/>
        </a:spcAft>
        <a:buFont typeface="Arial" pitchFamily="34" charset="0"/>
        <a:buChar char="•"/>
        <a:defRPr sz="2400" kern="1200">
          <a:solidFill>
            <a:schemeClr val="tx2"/>
          </a:solidFill>
          <a:latin typeface="+mn-lt"/>
          <a:ea typeface="ヒラギノ角ゴ Pro W3" charset="0"/>
          <a:cs typeface="ヒラギノ角ゴ Pro W3"/>
        </a:defRPr>
      </a:lvl3pPr>
      <a:lvl4pPr marL="912813" indent="-228600" algn="l" defTabSz="457200" rtl="0" eaLnBrk="0" fontAlgn="base" hangingPunct="0">
        <a:spcBef>
          <a:spcPct val="0"/>
        </a:spcBef>
        <a:spcAft>
          <a:spcPts val="600"/>
        </a:spcAft>
        <a:buFont typeface="Lucida Grande"/>
        <a:buChar char="-"/>
        <a:defRPr sz="2000" kern="1200">
          <a:solidFill>
            <a:schemeClr val="tx2"/>
          </a:solidFill>
          <a:latin typeface="+mn-lt"/>
          <a:ea typeface="ヒラギノ角ゴ Pro W3" charset="0"/>
          <a:cs typeface="ヒラギノ角ゴ Pro W3"/>
        </a:defRPr>
      </a:lvl4pPr>
      <a:lvl5pPr marL="1143000" indent="-230188" algn="l" defTabSz="457200" rtl="0" eaLnBrk="0" fontAlgn="base" hangingPunct="0">
        <a:spcBef>
          <a:spcPct val="0"/>
        </a:spcBef>
        <a:spcAft>
          <a:spcPts val="600"/>
        </a:spcAft>
        <a:buFont typeface="Arial" pitchFamily="34" charset="0"/>
        <a:buChar char="•"/>
        <a:defRPr sz="2000" kern="1200">
          <a:solidFill>
            <a:schemeClr val="tx2"/>
          </a:solidFill>
          <a:latin typeface="+mn-lt"/>
          <a:ea typeface="ヒラギノ角ゴ Pro W3" charset="0"/>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ooter Placeholder 27"/>
          <p:cNvSpPr txBox="1">
            <a:spLocks/>
          </p:cNvSpPr>
          <p:nvPr/>
        </p:nvSpPr>
        <p:spPr>
          <a:xfrm>
            <a:off x="449263" y="4787900"/>
            <a:ext cx="8461375" cy="180975"/>
          </a:xfrm>
          <a:prstGeom prst="rect">
            <a:avLst/>
          </a:prstGeom>
        </p:spPr>
        <p:txBody>
          <a:bodyPr lIns="0" tIns="0" rIns="0" bIns="0" anchor="b"/>
          <a:lstStyle>
            <a:lvl1pPr algn="l">
              <a:defRPr lang="en-US" sz="1000" i="0" smtClean="0">
                <a:latin typeface="Arial" pitchFamily="34" charset="0"/>
                <a:cs typeface="Arial" pitchFamily="34" charset="0"/>
              </a:defRPr>
            </a:lvl1pPr>
          </a:lstStyle>
          <a:p>
            <a:pPr eaLnBrk="0" hangingPunct="0">
              <a:defRPr/>
            </a:pPr>
            <a:r>
              <a:rPr sz="1050" i="1" dirty="0">
                <a:solidFill>
                  <a:schemeClr val="tx2"/>
                </a:solidFill>
                <a:latin typeface="Times New Roman" pitchFamily="18" charset="0"/>
                <a:cs typeface="Times New Roman" pitchFamily="18" charset="0"/>
              </a:rPr>
              <a:t>Copyright © SubOptic2016                                                            	                                                                                                                               Slide </a:t>
            </a:r>
            <a:fld id="{2A34118C-294A-47BD-81D1-CE7C8D97EE70}" type="slidenum">
              <a:rPr sz="1050" i="1">
                <a:solidFill>
                  <a:schemeClr val="tx2"/>
                </a:solidFill>
                <a:latin typeface="Times New Roman" pitchFamily="18" charset="0"/>
                <a:cs typeface="Times New Roman" pitchFamily="18" charset="0"/>
              </a:rPr>
              <a:pPr eaLnBrk="0" hangingPunct="0">
                <a:defRPr/>
              </a:pPr>
              <a:t>‹#›</a:t>
            </a:fld>
            <a:endParaRPr sz="1050" i="1" dirty="0">
              <a:solidFill>
                <a:schemeClr val="tx2"/>
              </a:solidFill>
              <a:latin typeface="Times New Roman" pitchFamily="18" charset="0"/>
              <a:cs typeface="Times New Roman" pitchFamily="18" charset="0"/>
            </a:endParaRPr>
          </a:p>
        </p:txBody>
      </p:sp>
      <p:cxnSp>
        <p:nvCxnSpPr>
          <p:cNvPr id="11" name="Straight Connector 10"/>
          <p:cNvCxnSpPr/>
          <p:nvPr/>
        </p:nvCxnSpPr>
        <p:spPr>
          <a:xfrm>
            <a:off x="103188" y="4640263"/>
            <a:ext cx="8937625" cy="0"/>
          </a:xfrm>
          <a:prstGeom prst="line">
            <a:avLst/>
          </a:prstGeom>
          <a:ln w="19050" cmpd="sng">
            <a:solidFill>
              <a:srgbClr val="7030A0"/>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41" r:id="rId1"/>
    <p:sldLayoutId id="2147483942" r:id="rId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273050" indent="-2730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34988" indent="-261938" algn="l" rtl="0" eaLnBrk="0" fontAlgn="base" hangingPunct="0">
        <a:spcBef>
          <a:spcPct val="20000"/>
        </a:spcBef>
        <a:spcAft>
          <a:spcPct val="0"/>
        </a:spcAft>
        <a:buFont typeface="Corbel" pitchFamily="34" charset="0"/>
        <a:buChar char="‐"/>
        <a:defRPr sz="2000" kern="1200">
          <a:solidFill>
            <a:schemeClr val="tx1"/>
          </a:solidFill>
          <a:latin typeface="+mn-lt"/>
          <a:ea typeface="+mn-ea"/>
          <a:cs typeface="+mn-cs"/>
        </a:defRPr>
      </a:lvl2pPr>
      <a:lvl3pPr marL="811213" indent="-276225"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081088" indent="-273050" algn="l" rtl="0" eaLnBrk="0" fontAlgn="base" hangingPunct="0">
        <a:spcBef>
          <a:spcPct val="20000"/>
        </a:spcBef>
        <a:spcAft>
          <a:spcPct val="0"/>
        </a:spcAft>
        <a:buFont typeface="Corbel" pitchFamily="34" charset="0"/>
        <a:buChar char="‐"/>
        <a:defRPr sz="1600" kern="1200">
          <a:solidFill>
            <a:schemeClr val="tx1"/>
          </a:solidFill>
          <a:latin typeface="+mn-lt"/>
          <a:ea typeface="+mn-ea"/>
          <a:cs typeface="+mn-cs"/>
        </a:defRPr>
      </a:lvl4pPr>
      <a:lvl5pPr marL="1341438" indent="-260350" algn="l" rtl="0" eaLnBrk="0" fontAlgn="base" hangingPunct="0">
        <a:spcBef>
          <a:spcPct val="20000"/>
        </a:spcBef>
        <a:spcAft>
          <a:spcPct val="0"/>
        </a:spcAft>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6" descr="SubOptic_Presentation_background-1.jpg"/>
          <p:cNvPicPr>
            <a:picLocks noChangeAspect="1"/>
          </p:cNvPicPr>
          <p:nvPr/>
        </p:nvPicPr>
        <p:blipFill>
          <a:blip r:embed="rId3"/>
          <a:srcRect/>
          <a:stretch>
            <a:fillRect/>
          </a:stretch>
        </p:blipFill>
        <p:spPr bwMode="auto">
          <a:xfrm>
            <a:off x="0" y="0"/>
            <a:ext cx="9144000" cy="5141913"/>
          </a:xfrm>
          <a:prstGeom prst="rect">
            <a:avLst/>
          </a:prstGeom>
          <a:noFill/>
          <a:ln w="9525">
            <a:noFill/>
            <a:miter lim="800000"/>
            <a:headEnd/>
            <a:tailEnd/>
          </a:ln>
        </p:spPr>
      </p:pic>
      <p:pic>
        <p:nvPicPr>
          <p:cNvPr id="7171" name="Picture 7"/>
          <p:cNvPicPr>
            <a:picLocks noChangeAspect="1"/>
          </p:cNvPicPr>
          <p:nvPr/>
        </p:nvPicPr>
        <p:blipFill>
          <a:blip r:embed="rId4"/>
          <a:srcRect/>
          <a:stretch>
            <a:fillRect/>
          </a:stretch>
        </p:blipFill>
        <p:spPr bwMode="auto">
          <a:xfrm>
            <a:off x="3405188" y="3241675"/>
            <a:ext cx="1911350" cy="8016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8" r:id="rId1"/>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g"/><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g"/><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jpg"/><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g"/><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jpg"/><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jpg"/><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g"/><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jpg"/><Relationship Id="rId3"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jpg"/><Relationship Id="rId3"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1"/>
          <p:cNvSpPr>
            <a:spLocks noGrp="1"/>
          </p:cNvSpPr>
          <p:nvPr>
            <p:ph type="ctrTitle"/>
          </p:nvPr>
        </p:nvSpPr>
        <p:spPr>
          <a:xfrm>
            <a:off x="360363" y="1439863"/>
            <a:ext cx="7920037" cy="720725"/>
          </a:xfrm>
        </p:spPr>
        <p:txBody>
          <a:bodyPr/>
          <a:lstStyle/>
          <a:p>
            <a:pPr eaLnBrk="1" hangingPunct="1"/>
            <a:r>
              <a:rPr lang="en-US" dirty="0" err="1" smtClean="0"/>
              <a:t>Mythbusters</a:t>
            </a:r>
            <a:r>
              <a:rPr lang="en-US" dirty="0" smtClean="0"/>
              <a:t> 2</a:t>
            </a:r>
          </a:p>
        </p:txBody>
      </p:sp>
      <p:sp>
        <p:nvSpPr>
          <p:cNvPr id="25603" name="Subtitle 12"/>
          <p:cNvSpPr>
            <a:spLocks noGrp="1"/>
          </p:cNvSpPr>
          <p:nvPr>
            <p:ph type="subTitle" idx="1"/>
          </p:nvPr>
        </p:nvSpPr>
        <p:spPr>
          <a:xfrm>
            <a:off x="360363" y="2376488"/>
            <a:ext cx="7920037" cy="719137"/>
          </a:xfrm>
        </p:spPr>
        <p:txBody>
          <a:bodyPr/>
          <a:lstStyle/>
          <a:p>
            <a:pPr eaLnBrk="1" hangingPunct="1"/>
            <a:r>
              <a:rPr lang="en-US" sz="3000" dirty="0" smtClean="0">
                <a:latin typeface="DeathRattle BB"/>
                <a:cs typeface="DeathRattle BB"/>
              </a:rPr>
              <a:t>                    </a:t>
            </a:r>
            <a:r>
              <a:rPr lang="en-US" dirty="0" smtClean="0"/>
              <a:t>Cable Myths</a:t>
            </a:r>
          </a:p>
        </p:txBody>
      </p:sp>
      <p:sp>
        <p:nvSpPr>
          <p:cNvPr id="25604" name="Text Placeholder 13"/>
          <p:cNvSpPr>
            <a:spLocks noGrp="1"/>
          </p:cNvSpPr>
          <p:nvPr>
            <p:ph type="body" sz="quarter" idx="10"/>
          </p:nvPr>
        </p:nvSpPr>
        <p:spPr>
          <a:xfrm>
            <a:off x="1728788" y="3887788"/>
            <a:ext cx="4138612" cy="900112"/>
          </a:xfrm>
        </p:spPr>
        <p:txBody>
          <a:bodyPr/>
          <a:lstStyle/>
          <a:p>
            <a:pPr eaLnBrk="1" hangingPunct="1"/>
            <a:r>
              <a:rPr lang="en-US" smtClean="0"/>
              <a:t>Tim Stronge &amp; Alan Mauldin</a:t>
            </a:r>
          </a:p>
          <a:p>
            <a:pPr eaLnBrk="1" hangingPunct="1"/>
            <a:r>
              <a:rPr lang="en-US" smtClean="0"/>
              <a:t>TeleGeography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53" y="2403191"/>
            <a:ext cx="2131477" cy="534290"/>
          </a:xfrm>
          <a:prstGeom prst="rect">
            <a:avLst/>
          </a:prstGeom>
        </p:spPr>
      </p:pic>
    </p:spTree>
    <p:extLst>
      <p:ext uri="{BB962C8B-B14F-4D97-AF65-F5344CB8AC3E}">
        <p14:creationId xmlns:p14="http://schemas.microsoft.com/office/powerpoint/2010/main" val="4063455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Taxes Also Matter</a:t>
            </a:r>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146" y="1290638"/>
            <a:ext cx="4955708" cy="3050175"/>
          </a:xfrm>
          <a:prstGeom prst="rect">
            <a:avLst/>
          </a:prstGeom>
        </p:spPr>
      </p:pic>
      <p:sp>
        <p:nvSpPr>
          <p:cNvPr id="8" name="TextBox 7"/>
          <p:cNvSpPr txBox="1">
            <a:spLocks noChangeArrowheads="1"/>
          </p:cNvSpPr>
          <p:nvPr/>
        </p:nvSpPr>
        <p:spPr bwMode="auto">
          <a:xfrm>
            <a:off x="1797944" y="918746"/>
            <a:ext cx="5548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solidFill>
                  <a:srgbClr val="4A206A"/>
                </a:solidFill>
                <a:latin typeface="Arial"/>
                <a:cs typeface="Arial"/>
              </a:rPr>
              <a:t>Average</a:t>
            </a:r>
            <a:r>
              <a:rPr lang="en-US" sz="1600" dirty="0" smtClean="0">
                <a:latin typeface="Arial"/>
                <a:cs typeface="Arial"/>
              </a:rPr>
              <a:t> Electricity Price for Industry, Sweden vs. Germany</a:t>
            </a:r>
            <a:endParaRPr lang="en-US" sz="1600" dirty="0">
              <a:latin typeface="Arial"/>
              <a:cs typeface="Arial"/>
            </a:endParaRPr>
          </a:p>
        </p:txBody>
      </p:sp>
      <p:sp>
        <p:nvSpPr>
          <p:cNvPr id="9" name="TextBox 2"/>
          <p:cNvSpPr txBox="1">
            <a:spLocks noChangeArrowheads="1"/>
          </p:cNvSpPr>
          <p:nvPr/>
        </p:nvSpPr>
        <p:spPr bwMode="auto">
          <a:xfrm>
            <a:off x="124313" y="4413706"/>
            <a:ext cx="8532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Eurostat</a:t>
            </a:r>
            <a:endParaRPr lang="en-US" sz="700" dirty="0">
              <a:latin typeface="Helvetica"/>
              <a:cs typeface="Helvetica"/>
            </a:endParaRPr>
          </a:p>
        </p:txBody>
      </p:sp>
      <p:pic>
        <p:nvPicPr>
          <p:cNvPr id="6"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483" y="1290638"/>
            <a:ext cx="4947033" cy="3050175"/>
          </a:xfrm>
          <a:prstGeom prst="rect">
            <a:avLst/>
          </a:prstGeom>
        </p:spPr>
      </p:pic>
    </p:spTree>
    <p:extLst>
      <p:ext uri="{BB962C8B-B14F-4D97-AF65-F5344CB8AC3E}">
        <p14:creationId xmlns:p14="http://schemas.microsoft.com/office/powerpoint/2010/main" val="2510064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dirty="0"/>
              <a:t>Energy Costs Myth</a:t>
            </a:r>
            <a:endParaRPr lang="en-US" dirty="0" smtClean="0"/>
          </a:p>
        </p:txBody>
      </p:sp>
      <p:sp>
        <p:nvSpPr>
          <p:cNvPr id="29699" name="Text Placeholder 3"/>
          <p:cNvSpPr>
            <a:spLocks noGrp="1"/>
          </p:cNvSpPr>
          <p:nvPr>
            <p:ph type="body" sz="quarter" idx="11"/>
          </p:nvPr>
        </p:nvSpPr>
        <p:spPr/>
        <p:txBody>
          <a:bodyPr/>
          <a:lstStyle/>
          <a:p>
            <a:pPr>
              <a:buFont typeface="Arial"/>
              <a:buChar char="•"/>
            </a:pPr>
            <a:r>
              <a:rPr lang="en-US" dirty="0" smtClean="0"/>
              <a:t>The </a:t>
            </a:r>
            <a:r>
              <a:rPr lang="en-US" dirty="0"/>
              <a:t>Myth: Energy costs are driving build decisions of data centers (and therefore networks)</a:t>
            </a:r>
          </a:p>
          <a:p>
            <a:pPr>
              <a:buFont typeface="Arial"/>
              <a:buChar char="•"/>
            </a:pPr>
            <a:r>
              <a:rPr lang="en-US" dirty="0"/>
              <a:t>Conclusion: </a:t>
            </a:r>
            <a:r>
              <a:rPr lang="en-US" dirty="0" smtClean="0"/>
              <a:t>Lots of drivers for determining locations of content provider data centers; energy source and costs are primary ones</a:t>
            </a:r>
            <a:endParaRPr lang="en-US" dirty="0"/>
          </a:p>
          <a:p>
            <a:pPr>
              <a:buFont typeface="Arial"/>
              <a:buChar char="•"/>
            </a:pPr>
            <a:r>
              <a:rPr lang="en-US" dirty="0"/>
              <a:t>Status</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38372">
            <a:off x="2886827" y="2502455"/>
            <a:ext cx="5752616" cy="1550950"/>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02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dirty="0" smtClean="0"/>
              <a:t>Funding Myth</a:t>
            </a:r>
          </a:p>
        </p:txBody>
      </p:sp>
      <p:sp>
        <p:nvSpPr>
          <p:cNvPr id="29699" name="Text Placeholder 3"/>
          <p:cNvSpPr>
            <a:spLocks noGrp="1"/>
          </p:cNvSpPr>
          <p:nvPr>
            <p:ph type="body" sz="quarter" idx="11"/>
          </p:nvPr>
        </p:nvSpPr>
        <p:spPr/>
        <p:txBody>
          <a:bodyPr/>
          <a:lstStyle/>
          <a:p>
            <a:pPr>
              <a:buFont typeface="Arial"/>
              <a:buChar char="•"/>
            </a:pPr>
            <a:r>
              <a:rPr lang="en-US" dirty="0" smtClean="0"/>
              <a:t>The Myth: The problem of multiple parties attempting to build on the same (or similar) path is unique to the subsea industry.</a:t>
            </a:r>
          </a:p>
          <a:p>
            <a:pPr>
              <a:buFont typeface="Arial"/>
              <a:buChar char="•"/>
            </a:pPr>
            <a:r>
              <a:rPr lang="en-US" dirty="0" smtClean="0"/>
              <a:t>Conclusion: ???</a:t>
            </a:r>
          </a:p>
          <a:p>
            <a:pPr>
              <a:buFont typeface="Arial"/>
              <a:buChar char="•"/>
            </a:pPr>
            <a:r>
              <a:rPr lang="en-US" dirty="0" smtClean="0"/>
              <a:t>Status: ???</a:t>
            </a:r>
          </a:p>
          <a:p>
            <a:pPr lvl="1"/>
            <a:endParaRPr lang="en-US" dirty="0" smtClean="0"/>
          </a:p>
        </p:txBody>
      </p:sp>
    </p:spTree>
    <p:extLst>
      <p:ext uri="{BB962C8B-B14F-4D97-AF65-F5344CB8AC3E}">
        <p14:creationId xmlns:p14="http://schemas.microsoft.com/office/powerpoint/2010/main" val="1253237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09800" y="1333499"/>
            <a:ext cx="2057400" cy="3093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76800" y="1333500"/>
            <a:ext cx="2057575"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1997</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16920003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57400" y="1333500"/>
            <a:ext cx="2209800" cy="3101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04597" y="1333500"/>
            <a:ext cx="2037264"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1998</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38548771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81200" y="1311219"/>
            <a:ext cx="2286000" cy="3108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63009" y="1333500"/>
            <a:ext cx="2101327"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1998</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6352865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09800" y="1333500"/>
            <a:ext cx="2057400" cy="3058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76800" y="1333500"/>
            <a:ext cx="2057400" cy="3086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1998</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7789716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9801" y="1334352"/>
            <a:ext cx="2057400" cy="3064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76800" y="1339153"/>
            <a:ext cx="2028981" cy="2999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1995</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42646929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133600" y="1333500"/>
            <a:ext cx="2133600" cy="3109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14325" y="1333499"/>
            <a:ext cx="2096075" cy="3108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132000" y="918746"/>
            <a:ext cx="9263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2003/04</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29221242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133601" y="1334352"/>
            <a:ext cx="2106472" cy="312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3318" y="1333500"/>
            <a:ext cx="2028981" cy="3014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132000" y="868244"/>
            <a:ext cx="9263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1993/94</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7304177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419350" y="1997075"/>
            <a:ext cx="6480175" cy="720725"/>
          </a:xfrm>
          <a:prstGeom prst="rect">
            <a:avLst/>
          </a:prstGeom>
        </p:spPr>
        <p:txBody>
          <a:bodyPr anchor="ctr"/>
          <a:lstStyle/>
          <a:p>
            <a:pPr defTabSz="914400" fontAlgn="auto">
              <a:spcAft>
                <a:spcPts val="0"/>
              </a:spcAft>
              <a:defRPr/>
            </a:pPr>
            <a:r>
              <a:rPr lang="en-US" sz="2800" smtClean="0">
                <a:solidFill>
                  <a:schemeClr val="bg1"/>
                </a:solidFill>
                <a:ea typeface="+mj-ea"/>
                <a:cs typeface="Arial" pitchFamily="34" charset="0"/>
              </a:rPr>
              <a:t>Contents</a:t>
            </a:r>
            <a:endParaRPr lang="en-US" sz="2800">
              <a:solidFill>
                <a:schemeClr val="bg1"/>
              </a:solidFill>
              <a:ea typeface="+mj-ea"/>
              <a:cs typeface="Arial" pitchFamily="34" charset="0"/>
            </a:endParaRPr>
          </a:p>
        </p:txBody>
      </p:sp>
      <p:sp>
        <p:nvSpPr>
          <p:cNvPr id="26628" name="Title 1"/>
          <p:cNvSpPr>
            <a:spLocks noGrp="1"/>
          </p:cNvSpPr>
          <p:nvPr>
            <p:ph type="title"/>
          </p:nvPr>
        </p:nvSpPr>
        <p:spPr/>
        <p:txBody>
          <a:bodyPr/>
          <a:lstStyle/>
          <a:p>
            <a:r>
              <a:rPr lang="en-US" smtClean="0"/>
              <a:t>Presenter Profile</a:t>
            </a:r>
          </a:p>
        </p:txBody>
      </p:sp>
      <p:pic>
        <p:nvPicPr>
          <p:cNvPr id="2" name="Picture Placeholder 1" descr="1301_untitled_005_Canon EOS 70D.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969" b="7969"/>
          <a:stretch>
            <a:fillRect/>
          </a:stretch>
        </p:blipFill>
        <p:spPr/>
      </p:pic>
      <p:sp>
        <p:nvSpPr>
          <p:cNvPr id="27" name="Text Placeholder 26"/>
          <p:cNvSpPr>
            <a:spLocks noGrp="1"/>
          </p:cNvSpPr>
          <p:nvPr>
            <p:ph type="body" sz="quarter" idx="11"/>
          </p:nvPr>
        </p:nvSpPr>
        <p:spPr/>
        <p:txBody>
          <a:bodyPr>
            <a:normAutofit/>
          </a:bodyPr>
          <a:lstStyle/>
          <a:p>
            <a:r>
              <a:rPr lang="en-US" sz="1600" dirty="0"/>
              <a:t>Since joining the company in 2000, Mr. Mauldin has served as a principal analyst in many areas of TeleGeography’s research, including international Internet infrastructure, submarine cable systems, and bandwidth demand modeling.</a:t>
            </a:r>
          </a:p>
          <a:p>
            <a:r>
              <a:rPr lang="en-US" sz="1600" dirty="0" smtClean="0"/>
              <a:t>Alan made the </a:t>
            </a:r>
            <a:r>
              <a:rPr lang="en-US" sz="1600" dirty="0" err="1" smtClean="0"/>
              <a:t>Kessel</a:t>
            </a:r>
            <a:r>
              <a:rPr lang="en-US" sz="1600" dirty="0" smtClean="0"/>
              <a:t> run in less than 12 parsecs.</a:t>
            </a:r>
            <a:endParaRPr lang="en-US" sz="1600" dirty="0"/>
          </a:p>
        </p:txBody>
      </p:sp>
      <p:sp>
        <p:nvSpPr>
          <p:cNvPr id="28" name="Text Placeholder 27"/>
          <p:cNvSpPr>
            <a:spLocks noGrp="1"/>
          </p:cNvSpPr>
          <p:nvPr>
            <p:ph type="body" sz="quarter" idx="12"/>
          </p:nvPr>
        </p:nvSpPr>
        <p:spPr/>
        <p:txBody>
          <a:bodyPr/>
          <a:lstStyle/>
          <a:p>
            <a:r>
              <a:rPr lang="en-US" dirty="0" smtClean="0"/>
              <a:t>Alan Mauldin</a:t>
            </a:r>
          </a:p>
          <a:p>
            <a:r>
              <a:rPr lang="en-US" dirty="0" smtClean="0"/>
              <a:t>Research Director</a:t>
            </a:r>
          </a:p>
          <a:p>
            <a:r>
              <a:rPr lang="en-US" dirty="0" err="1" smtClean="0"/>
              <a:t>amauldin@telegeography.com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09801" y="1333500"/>
            <a:ext cx="2057400" cy="3061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76800" y="1360894"/>
            <a:ext cx="2076011" cy="3014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1992</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26861244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162629" y="1333500"/>
            <a:ext cx="2104572"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76800" y="1333500"/>
            <a:ext cx="2001078"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1995</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7378679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03926" y="1333500"/>
            <a:ext cx="20482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76800" y="1352550"/>
            <a:ext cx="2057400" cy="3048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2000</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4216569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90887" y="1333500"/>
            <a:ext cx="2058914"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02271" y="1338393"/>
            <a:ext cx="2286356" cy="3043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132000" y="918746"/>
            <a:ext cx="9263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2005/06</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29677388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9800" y="1335353"/>
            <a:ext cx="2042326" cy="3022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76800" y="1333500"/>
            <a:ext cx="205740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2013</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40666161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9801" y="1324046"/>
            <a:ext cx="2057400" cy="3090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72310" y="1333500"/>
            <a:ext cx="2076011" cy="3052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1989</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38250729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82809" y="1324046"/>
            <a:ext cx="1984391" cy="3093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76800" y="1333500"/>
            <a:ext cx="2093148" cy="3052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1986</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3795137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66224" y="1333500"/>
            <a:ext cx="2000976"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0992" y="1333501"/>
            <a:ext cx="2054830" cy="304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
        <p:nvSpPr>
          <p:cNvPr id="8" name="TextBox 2"/>
          <p:cNvSpPr txBox="1">
            <a:spLocks noChangeArrowheads="1"/>
          </p:cNvSpPr>
          <p:nvPr/>
        </p:nvSpPr>
        <p:spPr bwMode="auto">
          <a:xfrm>
            <a:off x="4265703" y="918746"/>
            <a:ext cx="6411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1940</a:t>
            </a:r>
            <a:endParaRPr lang="en-US" sz="1600" dirty="0">
              <a:latin typeface="Arial"/>
              <a:cs typeface="Arial"/>
            </a:endParaRPr>
          </a:p>
        </p:txBody>
      </p:sp>
      <p:sp>
        <p:nvSpPr>
          <p:cNvPr id="9" name="Title 2"/>
          <p:cNvSpPr txBox="1">
            <a:spLocks/>
          </p:cNvSpPr>
          <p:nvPr/>
        </p:nvSpPr>
        <p:spPr>
          <a:xfrm>
            <a:off x="2520000" y="180000"/>
            <a:ext cx="6480000" cy="360000"/>
          </a:xfrm>
          <a:prstGeom prst="rect">
            <a:avLst/>
          </a:prstGeom>
        </p:spPr>
        <p:txBody>
          <a:bodyPr/>
          <a:lstStyle>
            <a:lvl1pPr algn="l" defTabSz="457200" rtl="0" eaLnBrk="0" fontAlgn="base" hangingPunct="0">
              <a:spcBef>
                <a:spcPct val="0"/>
              </a:spcBef>
              <a:spcAft>
                <a:spcPct val="0"/>
              </a:spcAft>
              <a:defRPr sz="2000" kern="1200">
                <a:solidFill>
                  <a:schemeClr val="bg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2pPr>
            <a:lvl3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3pPr>
            <a:lvl4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4pPr>
            <a:lvl5pPr algn="l" defTabSz="457200" rtl="0" eaLnBrk="0" fontAlgn="base" hangingPunct="0">
              <a:spcBef>
                <a:spcPct val="0"/>
              </a:spcBef>
              <a:spcAft>
                <a:spcPct val="0"/>
              </a:spcAft>
              <a:defRPr sz="2000">
                <a:solidFill>
                  <a:schemeClr val="bg1"/>
                </a:solidFill>
                <a:latin typeface="Arial" charset="0"/>
                <a:ea typeface="ヒラギノ角ゴ Pro W3" charset="0"/>
                <a:cs typeface="Arial" pitchFamily="34" charset="0"/>
              </a:defRPr>
            </a:lvl5pPr>
            <a:lvl6pPr marL="457200" algn="l" defTabSz="457200" rtl="0" eaLnBrk="1" fontAlgn="base" hangingPunct="1">
              <a:spcBef>
                <a:spcPct val="0"/>
              </a:spcBef>
              <a:spcAft>
                <a:spcPct val="0"/>
              </a:spcAft>
              <a:defRPr b="1">
                <a:solidFill>
                  <a:schemeClr val="bg2"/>
                </a:solidFill>
                <a:latin typeface="Arial" charset="0"/>
                <a:ea typeface="ヒラギノ角ゴ Pro W3" charset="0"/>
              </a:defRPr>
            </a:lvl6pPr>
            <a:lvl7pPr marL="914400" algn="l" defTabSz="457200" rtl="0" eaLnBrk="1" fontAlgn="base" hangingPunct="1">
              <a:spcBef>
                <a:spcPct val="0"/>
              </a:spcBef>
              <a:spcAft>
                <a:spcPct val="0"/>
              </a:spcAft>
              <a:defRPr b="1">
                <a:solidFill>
                  <a:schemeClr val="bg2"/>
                </a:solidFill>
                <a:latin typeface="Arial" charset="0"/>
                <a:ea typeface="ヒラギノ角ゴ Pro W3" charset="0"/>
              </a:defRPr>
            </a:lvl7pPr>
            <a:lvl8pPr marL="1371600" algn="l" defTabSz="457200" rtl="0" eaLnBrk="1" fontAlgn="base" hangingPunct="1">
              <a:spcBef>
                <a:spcPct val="0"/>
              </a:spcBef>
              <a:spcAft>
                <a:spcPct val="0"/>
              </a:spcAft>
              <a:defRPr b="1">
                <a:solidFill>
                  <a:schemeClr val="bg2"/>
                </a:solidFill>
                <a:latin typeface="Arial" charset="0"/>
                <a:ea typeface="ヒラギノ角ゴ Pro W3" charset="0"/>
              </a:defRPr>
            </a:lvl8pPr>
            <a:lvl9pPr marL="1828800" algn="l" defTabSz="457200" rtl="0" eaLnBrk="1" fontAlgn="base" hangingPunct="1">
              <a:spcBef>
                <a:spcPct val="0"/>
              </a:spcBef>
              <a:spcAft>
                <a:spcPct val="0"/>
              </a:spcAft>
              <a:defRPr b="1">
                <a:solidFill>
                  <a:schemeClr val="bg2"/>
                </a:solidFill>
                <a:latin typeface="Arial" charset="0"/>
                <a:ea typeface="ヒラギノ角ゴ Pro W3" charset="0"/>
              </a:defRPr>
            </a:lvl9pPr>
          </a:lstStyle>
          <a:p>
            <a:r>
              <a:rPr lang="en-US" sz="2400" dirty="0" smtClean="0"/>
              <a:t>Funding Myth: “Twin Films”</a:t>
            </a:r>
          </a:p>
        </p:txBody>
      </p:sp>
    </p:spTree>
    <p:extLst>
      <p:ext uri="{BB962C8B-B14F-4D97-AF65-F5344CB8AC3E}">
        <p14:creationId xmlns:p14="http://schemas.microsoft.com/office/powerpoint/2010/main" val="33223083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Discovery”</a:t>
            </a:r>
            <a:br>
              <a:rPr lang="en-US" dirty="0"/>
            </a:br>
            <a:endParaRPr lang="en-US" dirty="0"/>
          </a:p>
        </p:txBody>
      </p:sp>
      <p:sp>
        <p:nvSpPr>
          <p:cNvPr id="3" name="Text Placeholder 2"/>
          <p:cNvSpPr>
            <a:spLocks noGrp="1"/>
          </p:cNvSpPr>
          <p:nvPr>
            <p:ph type="body" sz="quarter" idx="10"/>
          </p:nvPr>
        </p:nvSpPr>
        <p:spPr/>
        <p:txBody>
          <a:bodyPr/>
          <a:lstStyle/>
          <a:p>
            <a:r>
              <a:rPr lang="en-US" dirty="0" smtClean="0"/>
              <a:t>Development of calculus (1670s)</a:t>
            </a:r>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9620" y="1338760"/>
            <a:ext cx="2215375" cy="3042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876800" y="1352550"/>
            <a:ext cx="2394081" cy="3030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680721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Myth</a:t>
            </a:r>
            <a:endParaRPr lang="en-US" dirty="0"/>
          </a:p>
        </p:txBody>
      </p:sp>
      <p:sp>
        <p:nvSpPr>
          <p:cNvPr id="3" name="Text Placeholder 2"/>
          <p:cNvSpPr>
            <a:spLocks noGrp="1"/>
          </p:cNvSpPr>
          <p:nvPr>
            <p:ph type="body" sz="quarter" idx="10"/>
          </p:nvPr>
        </p:nvSpPr>
        <p:spPr/>
        <p:txBody>
          <a:bodyPr/>
          <a:lstStyle/>
          <a:p>
            <a:r>
              <a:rPr lang="en-US" dirty="0" smtClean="0"/>
              <a:t>Why does “Multiple Discovery” happen?</a:t>
            </a:r>
            <a:endParaRPr lang="en-US" dirty="0"/>
          </a:p>
        </p:txBody>
      </p:sp>
      <p:sp>
        <p:nvSpPr>
          <p:cNvPr id="4" name="Text Placeholder 3"/>
          <p:cNvSpPr>
            <a:spLocks noGrp="1"/>
          </p:cNvSpPr>
          <p:nvPr>
            <p:ph type="body" sz="quarter" idx="11"/>
          </p:nvPr>
        </p:nvSpPr>
        <p:spPr/>
        <p:txBody>
          <a:bodyPr/>
          <a:lstStyle/>
          <a:p>
            <a:r>
              <a:rPr lang="en-US" dirty="0"/>
              <a:t>No one is certain, but lots of theories:</a:t>
            </a:r>
          </a:p>
          <a:p>
            <a:pPr lvl="1"/>
            <a:r>
              <a:rPr lang="en-US" dirty="0"/>
              <a:t>Recombinant conceptualization</a:t>
            </a:r>
          </a:p>
          <a:p>
            <a:pPr lvl="1"/>
            <a:r>
              <a:rPr lang="en-US" dirty="0"/>
              <a:t>Company-to-company staff movement</a:t>
            </a:r>
          </a:p>
          <a:p>
            <a:pPr lvl="1"/>
            <a:r>
              <a:rPr lang="en-US" dirty="0"/>
              <a:t>Industrial espionage</a:t>
            </a:r>
          </a:p>
          <a:p>
            <a:pPr marL="0" indent="0">
              <a:buNone/>
            </a:pPr>
            <a:endParaRPr lang="en-US" dirty="0"/>
          </a:p>
        </p:txBody>
      </p:sp>
    </p:spTree>
    <p:extLst>
      <p:ext uri="{BB962C8B-B14F-4D97-AF65-F5344CB8AC3E}">
        <p14:creationId xmlns:p14="http://schemas.microsoft.com/office/powerpoint/2010/main" val="2545820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419350" y="1997075"/>
            <a:ext cx="6480175" cy="720725"/>
          </a:xfrm>
          <a:prstGeom prst="rect">
            <a:avLst/>
          </a:prstGeom>
        </p:spPr>
        <p:txBody>
          <a:bodyPr anchor="ctr"/>
          <a:lstStyle/>
          <a:p>
            <a:pPr defTabSz="914400" fontAlgn="auto">
              <a:spcAft>
                <a:spcPts val="0"/>
              </a:spcAft>
              <a:defRPr/>
            </a:pPr>
            <a:r>
              <a:rPr lang="en-US" sz="2800" smtClean="0">
                <a:solidFill>
                  <a:schemeClr val="bg1"/>
                </a:solidFill>
                <a:ea typeface="+mj-ea"/>
                <a:cs typeface="Arial" pitchFamily="34" charset="0"/>
              </a:rPr>
              <a:t>Contents</a:t>
            </a:r>
            <a:endParaRPr lang="en-US" sz="2800">
              <a:solidFill>
                <a:schemeClr val="bg1"/>
              </a:solidFill>
              <a:ea typeface="+mj-ea"/>
              <a:cs typeface="Arial" pitchFamily="34" charset="0"/>
            </a:endParaRPr>
          </a:p>
        </p:txBody>
      </p:sp>
      <p:sp>
        <p:nvSpPr>
          <p:cNvPr id="26628" name="Title 1"/>
          <p:cNvSpPr>
            <a:spLocks noGrp="1"/>
          </p:cNvSpPr>
          <p:nvPr>
            <p:ph type="title"/>
          </p:nvPr>
        </p:nvSpPr>
        <p:spPr/>
        <p:txBody>
          <a:bodyPr/>
          <a:lstStyle/>
          <a:p>
            <a:r>
              <a:rPr lang="en-US" smtClean="0"/>
              <a:t>Presenter Profile</a:t>
            </a:r>
          </a:p>
        </p:txBody>
      </p:sp>
      <p:sp>
        <p:nvSpPr>
          <p:cNvPr id="27" name="Text Placeholder 26"/>
          <p:cNvSpPr>
            <a:spLocks noGrp="1"/>
          </p:cNvSpPr>
          <p:nvPr>
            <p:ph type="body" sz="quarter" idx="11"/>
          </p:nvPr>
        </p:nvSpPr>
        <p:spPr>
          <a:xfrm>
            <a:off x="2072079" y="1728000"/>
            <a:ext cx="5968000" cy="1728000"/>
          </a:xfrm>
        </p:spPr>
        <p:txBody>
          <a:bodyPr>
            <a:normAutofit/>
          </a:bodyPr>
          <a:lstStyle/>
          <a:p>
            <a:r>
              <a:rPr lang="en-US" sz="1600" dirty="0"/>
              <a:t>Since joining TeleGeography in 1996, Tim has served as a principal analyst in most areas of research, including network infrastructure, bandwidth demand modeling, cross-border traffic flows, and telecom services pricing. </a:t>
            </a:r>
          </a:p>
          <a:p>
            <a:r>
              <a:rPr lang="en-US" sz="1600" dirty="0" smtClean="0"/>
              <a:t>Tim has the death sentence on 12 star systems.</a:t>
            </a:r>
            <a:endParaRPr lang="en-US" sz="1600" dirty="0"/>
          </a:p>
        </p:txBody>
      </p:sp>
      <p:sp>
        <p:nvSpPr>
          <p:cNvPr id="28" name="Text Placeholder 27"/>
          <p:cNvSpPr>
            <a:spLocks noGrp="1"/>
          </p:cNvSpPr>
          <p:nvPr>
            <p:ph type="body" sz="quarter" idx="12"/>
          </p:nvPr>
        </p:nvSpPr>
        <p:spPr/>
        <p:txBody>
          <a:bodyPr/>
          <a:lstStyle/>
          <a:p>
            <a:r>
              <a:rPr lang="en-US" dirty="0" smtClean="0"/>
              <a:t>Tim Stronge</a:t>
            </a:r>
          </a:p>
          <a:p>
            <a:r>
              <a:rPr lang="en-US" dirty="0" smtClean="0"/>
              <a:t>VP—Research</a:t>
            </a:r>
          </a:p>
          <a:p>
            <a:r>
              <a:rPr lang="en-US" dirty="0" err="1" smtClean="0"/>
              <a:t>tstronge@telegeography.com</a:t>
            </a:r>
            <a:endParaRPr lang="en-US" dirty="0"/>
          </a:p>
        </p:txBody>
      </p:sp>
      <p:pic>
        <p:nvPicPr>
          <p:cNvPr id="9"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75" t="11458" r="7733" b="14028"/>
          <a:stretch/>
        </p:blipFill>
        <p:spPr>
          <a:xfrm>
            <a:off x="540731" y="1738923"/>
            <a:ext cx="1371600" cy="1719385"/>
          </a:xfrm>
        </p:spPr>
      </p:pic>
    </p:spTree>
    <p:extLst>
      <p:ext uri="{BB962C8B-B14F-4D97-AF65-F5344CB8AC3E}">
        <p14:creationId xmlns:p14="http://schemas.microsoft.com/office/powerpoint/2010/main" val="6003500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Myth</a:t>
            </a:r>
            <a:endParaRPr lang="en-US" dirty="0"/>
          </a:p>
        </p:txBody>
      </p:sp>
      <p:sp>
        <p:nvSpPr>
          <p:cNvPr id="3" name="Text Placeholder 2"/>
          <p:cNvSpPr>
            <a:spLocks noGrp="1"/>
          </p:cNvSpPr>
          <p:nvPr>
            <p:ph type="body" sz="quarter" idx="10"/>
          </p:nvPr>
        </p:nvSpPr>
        <p:spPr/>
        <p:txBody>
          <a:bodyPr/>
          <a:lstStyle/>
          <a:p>
            <a:r>
              <a:rPr lang="en-US" dirty="0" smtClean="0"/>
              <a:t>“Multiple Discovery” and the transport industry</a:t>
            </a:r>
            <a:endParaRPr lang="en-US" dirty="0"/>
          </a:p>
        </p:txBody>
      </p:sp>
      <p:sp>
        <p:nvSpPr>
          <p:cNvPr id="4" name="Text Placeholder 3"/>
          <p:cNvSpPr>
            <a:spLocks noGrp="1"/>
          </p:cNvSpPr>
          <p:nvPr>
            <p:ph type="body" sz="quarter" idx="11"/>
          </p:nvPr>
        </p:nvSpPr>
        <p:spPr/>
        <p:txBody>
          <a:bodyPr>
            <a:normAutofit/>
          </a:bodyPr>
          <a:lstStyle/>
          <a:p>
            <a:r>
              <a:rPr lang="en-US" dirty="0"/>
              <a:t>Market confusion</a:t>
            </a:r>
          </a:p>
          <a:p>
            <a:r>
              <a:rPr lang="en-US" dirty="0"/>
              <a:t>Good business plans delayed because funding becomes much more difficult:</a:t>
            </a:r>
          </a:p>
          <a:p>
            <a:pPr lvl="1"/>
            <a:r>
              <a:rPr lang="en-US" dirty="0"/>
              <a:t>Customers don't know where to place their bets for pre-</a:t>
            </a:r>
            <a:r>
              <a:rPr lang="en-US" dirty="0" smtClean="0"/>
              <a:t>sales</a:t>
            </a:r>
          </a:p>
          <a:p>
            <a:pPr lvl="2"/>
            <a:r>
              <a:rPr lang="en-US" dirty="0" smtClean="0"/>
              <a:t>Result: harder </a:t>
            </a:r>
            <a:r>
              <a:rPr lang="en-US" dirty="0"/>
              <a:t>to hit funding targets </a:t>
            </a:r>
            <a:r>
              <a:rPr lang="en-US" dirty="0" smtClean="0"/>
              <a:t>for CIF</a:t>
            </a:r>
            <a:endParaRPr lang="en-US" dirty="0"/>
          </a:p>
          <a:p>
            <a:pPr lvl="1"/>
            <a:r>
              <a:rPr lang="en-US" dirty="0"/>
              <a:t>Customers often try to leverage potential cables off each </a:t>
            </a:r>
            <a:r>
              <a:rPr lang="en-US" dirty="0" smtClean="0"/>
              <a:t>other</a:t>
            </a:r>
          </a:p>
          <a:p>
            <a:pPr lvl="2"/>
            <a:r>
              <a:rPr lang="en-US" dirty="0" smtClean="0"/>
              <a:t>Result: price destruction</a:t>
            </a:r>
            <a:endParaRPr lang="en-US" dirty="0"/>
          </a:p>
        </p:txBody>
      </p:sp>
    </p:spTree>
    <p:extLst>
      <p:ext uri="{BB962C8B-B14F-4D97-AF65-F5344CB8AC3E}">
        <p14:creationId xmlns:p14="http://schemas.microsoft.com/office/powerpoint/2010/main" val="2555026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dirty="0" smtClean="0"/>
              <a:t>Funding Myth</a:t>
            </a:r>
          </a:p>
        </p:txBody>
      </p:sp>
      <p:sp>
        <p:nvSpPr>
          <p:cNvPr id="29699" name="Text Placeholder 3"/>
          <p:cNvSpPr>
            <a:spLocks noGrp="1"/>
          </p:cNvSpPr>
          <p:nvPr>
            <p:ph type="body" sz="quarter" idx="11"/>
          </p:nvPr>
        </p:nvSpPr>
        <p:spPr/>
        <p:txBody>
          <a:bodyPr/>
          <a:lstStyle/>
          <a:p>
            <a:pPr>
              <a:buFont typeface="Arial"/>
              <a:buChar char="•"/>
            </a:pPr>
            <a:r>
              <a:rPr lang="en-US" dirty="0" smtClean="0"/>
              <a:t>The </a:t>
            </a:r>
            <a:r>
              <a:rPr lang="en-US" dirty="0"/>
              <a:t>Myth: The problem of multiple parties attempting to build on the same (or similar) path is unique to the subsea industry.</a:t>
            </a:r>
          </a:p>
          <a:p>
            <a:pPr>
              <a:buFont typeface="Arial"/>
              <a:buChar char="•"/>
            </a:pPr>
            <a:r>
              <a:rPr lang="en-US" dirty="0"/>
              <a:t>Conclusion: </a:t>
            </a:r>
            <a:r>
              <a:rPr lang="en-US" dirty="0" smtClean="0"/>
              <a:t>The stakes are higher in the subsea sector, but “multiple discovery” is a problem in many industries.</a:t>
            </a:r>
            <a:endParaRPr lang="en-US" dirty="0"/>
          </a:p>
          <a:p>
            <a:pPr>
              <a:buFont typeface="Arial"/>
              <a:buChar char="•"/>
            </a:pPr>
            <a:r>
              <a:rPr lang="en-US" dirty="0"/>
              <a:t>Status: ???</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059421">
            <a:off x="2708512" y="2361685"/>
            <a:ext cx="5736995" cy="154673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000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dirty="0"/>
              <a:t>Adult Traffic Myth</a:t>
            </a:r>
            <a:endParaRPr lang="en-US" dirty="0" smtClean="0"/>
          </a:p>
        </p:txBody>
      </p:sp>
      <p:sp>
        <p:nvSpPr>
          <p:cNvPr id="29699" name="Text Placeholder 3"/>
          <p:cNvSpPr>
            <a:spLocks noGrp="1"/>
          </p:cNvSpPr>
          <p:nvPr>
            <p:ph type="body" sz="quarter" idx="11"/>
          </p:nvPr>
        </p:nvSpPr>
        <p:spPr/>
        <p:txBody>
          <a:bodyPr/>
          <a:lstStyle/>
          <a:p>
            <a:pPr>
              <a:buFont typeface="Arial"/>
              <a:buChar char="•"/>
            </a:pPr>
            <a:r>
              <a:rPr lang="en-US" dirty="0" smtClean="0"/>
              <a:t>The Myth: “Adult” content drives most Internet traffic</a:t>
            </a:r>
          </a:p>
          <a:p>
            <a:pPr>
              <a:buFont typeface="Arial"/>
              <a:buChar char="•"/>
            </a:pPr>
            <a:r>
              <a:rPr lang="en-US" dirty="0" smtClean="0"/>
              <a:t>Conclusion: ???</a:t>
            </a:r>
          </a:p>
          <a:p>
            <a:pPr>
              <a:buFont typeface="Arial"/>
              <a:buChar char="•"/>
            </a:pPr>
            <a:r>
              <a:rPr lang="en-US" dirty="0" smtClean="0"/>
              <a:t>Status: ???</a:t>
            </a:r>
          </a:p>
          <a:p>
            <a:pPr lvl="1"/>
            <a:endParaRPr lang="en-US" dirty="0" smtClean="0"/>
          </a:p>
        </p:txBody>
      </p:sp>
    </p:spTree>
    <p:extLst>
      <p:ext uri="{BB962C8B-B14F-4D97-AF65-F5344CB8AC3E}">
        <p14:creationId xmlns:p14="http://schemas.microsoft.com/office/powerpoint/2010/main" val="160453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Traffic Myth</a:t>
            </a:r>
            <a:endParaRPr lang="en-US" dirty="0"/>
          </a:p>
        </p:txBody>
      </p:sp>
      <p:pic>
        <p:nvPicPr>
          <p:cNvPr id="7" name="Content Placeholder 5" descr="sandvine_all.png"/>
          <p:cNvPicPr>
            <a:picLocks noChangeAspect="1"/>
          </p:cNvPicPr>
          <p:nvPr/>
        </p:nvPicPr>
        <p:blipFill>
          <a:blip r:embed="rId3">
            <a:extLst>
              <a:ext uri="{28A0092B-C50C-407E-A947-70E740481C1C}">
                <a14:useLocalDpi xmlns:a14="http://schemas.microsoft.com/office/drawing/2010/main" val="0"/>
              </a:ext>
            </a:extLst>
          </a:blip>
          <a:srcRect t="-23748" b="-23748"/>
          <a:stretch>
            <a:fillRect/>
          </a:stretch>
        </p:blipFill>
        <p:spPr>
          <a:xfrm>
            <a:off x="612775" y="1187450"/>
            <a:ext cx="3779837" cy="3348038"/>
          </a:xfrm>
          <a:prstGeom prst="rect">
            <a:avLst/>
          </a:prstGeom>
        </p:spPr>
      </p:pic>
      <p:sp>
        <p:nvSpPr>
          <p:cNvPr id="8" name="TextBox 7"/>
          <p:cNvSpPr txBox="1">
            <a:spLocks noChangeArrowheads="1"/>
          </p:cNvSpPr>
          <p:nvPr/>
        </p:nvSpPr>
        <p:spPr bwMode="auto">
          <a:xfrm>
            <a:off x="2120047" y="918746"/>
            <a:ext cx="5210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solidFill>
                  <a:srgbClr val="4A206A"/>
                </a:solidFill>
                <a:latin typeface="Arial"/>
                <a:cs typeface="Arial"/>
              </a:rPr>
              <a:t>Peak Downstream Traffic by Application, North America</a:t>
            </a:r>
            <a:endParaRPr lang="en-US" sz="1600" dirty="0">
              <a:solidFill>
                <a:srgbClr val="4A206A"/>
              </a:solidFill>
              <a:latin typeface="Arial"/>
              <a:cs typeface="Arial"/>
            </a:endParaRPr>
          </a:p>
        </p:txBody>
      </p:sp>
      <p:sp>
        <p:nvSpPr>
          <p:cNvPr id="9" name="TextBox 2"/>
          <p:cNvSpPr txBox="1">
            <a:spLocks noChangeArrowheads="1"/>
          </p:cNvSpPr>
          <p:nvPr/>
        </p:nvSpPr>
        <p:spPr bwMode="auto">
          <a:xfrm>
            <a:off x="104775" y="4413706"/>
            <a:ext cx="22749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Sandvine</a:t>
            </a:r>
            <a:r>
              <a:rPr lang="en-US" sz="700" i="1" dirty="0" smtClean="0">
                <a:solidFill>
                  <a:srgbClr val="000000"/>
                </a:solidFill>
                <a:latin typeface="Helvetica"/>
                <a:ea typeface="Lucida Grande"/>
                <a:cs typeface="Helvetica"/>
              </a:rPr>
              <a:t> Global Internet Phenomena</a:t>
            </a:r>
            <a:r>
              <a:rPr lang="en-US" sz="700" dirty="0" smtClean="0">
                <a:solidFill>
                  <a:srgbClr val="000000"/>
                </a:solidFill>
                <a:latin typeface="Helvetica"/>
                <a:ea typeface="Lucida Grande"/>
                <a:cs typeface="Helvetica"/>
              </a:rPr>
              <a:t>, 2015</a:t>
            </a:r>
            <a:endParaRPr lang="en-US" sz="700" dirty="0">
              <a:latin typeface="Helvetica"/>
              <a:cs typeface="Helvetica"/>
            </a:endParaRPr>
          </a:p>
        </p:txBody>
      </p:sp>
    </p:spTree>
    <p:extLst>
      <p:ext uri="{BB962C8B-B14F-4D97-AF65-F5344CB8AC3E}">
        <p14:creationId xmlns:p14="http://schemas.microsoft.com/office/powerpoint/2010/main" val="28058986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Single-Site Data, 2015</a:t>
            </a:r>
            <a:endParaRPr lang="en-US" dirty="0"/>
          </a:p>
        </p:txBody>
      </p:sp>
      <p:sp>
        <p:nvSpPr>
          <p:cNvPr id="4" name="Text Placeholder 3"/>
          <p:cNvSpPr>
            <a:spLocks noGrp="1"/>
          </p:cNvSpPr>
          <p:nvPr>
            <p:ph type="body" sz="quarter" idx="11"/>
          </p:nvPr>
        </p:nvSpPr>
        <p:spPr/>
        <p:txBody>
          <a:bodyPr/>
          <a:lstStyle/>
          <a:p>
            <a:r>
              <a:rPr lang="en-US" dirty="0" smtClean="0"/>
              <a:t>Largest adult site = 75 GB per second streamed (source: </a:t>
            </a:r>
            <a:r>
              <a:rPr lang="en-US" dirty="0" err="1" smtClean="0"/>
              <a:t>Pornhub</a:t>
            </a:r>
            <a:r>
              <a:rPr lang="en-US" dirty="0" smtClean="0"/>
              <a:t>)</a:t>
            </a:r>
          </a:p>
          <a:p>
            <a:pPr marL="0" indent="0">
              <a:buNone/>
            </a:pPr>
            <a:endParaRPr lang="en-US" dirty="0" smtClean="0"/>
          </a:p>
          <a:p>
            <a:r>
              <a:rPr lang="en-US" dirty="0" smtClean="0"/>
              <a:t>Overall Internet = ca. 20 TB per second</a:t>
            </a:r>
          </a:p>
          <a:p>
            <a:pPr marL="0" indent="0">
              <a:buNone/>
            </a:pPr>
            <a:endParaRPr lang="en-US" dirty="0" smtClean="0"/>
          </a:p>
          <a:p>
            <a:r>
              <a:rPr lang="en-US" dirty="0" smtClean="0"/>
              <a:t>Largest adult site = 0.375% of overall Internet</a:t>
            </a:r>
            <a:endParaRPr lang="en-US" dirty="0"/>
          </a:p>
        </p:txBody>
      </p:sp>
    </p:spTree>
    <p:extLst>
      <p:ext uri="{BB962C8B-B14F-4D97-AF65-F5344CB8AC3E}">
        <p14:creationId xmlns:p14="http://schemas.microsoft.com/office/powerpoint/2010/main" val="3789730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Traffic Myth</a:t>
            </a:r>
            <a:endParaRPr lang="en-US" dirty="0"/>
          </a:p>
        </p:txBody>
      </p:sp>
      <p:pic>
        <p:nvPicPr>
          <p:cNvPr id="6" name="Content Placeholder 5"/>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4751388" y="1857262"/>
            <a:ext cx="3779837" cy="2254816"/>
          </a:xfrm>
        </p:spPr>
      </p:pic>
      <p:pic>
        <p:nvPicPr>
          <p:cNvPr id="7" name="Content Placeholder 5" descr="sandvine_all.png"/>
          <p:cNvPicPr>
            <a:picLocks noChangeAspect="1"/>
          </p:cNvPicPr>
          <p:nvPr/>
        </p:nvPicPr>
        <p:blipFill>
          <a:blip r:embed="rId4">
            <a:extLst>
              <a:ext uri="{28A0092B-C50C-407E-A947-70E740481C1C}">
                <a14:useLocalDpi xmlns:a14="http://schemas.microsoft.com/office/drawing/2010/main" val="0"/>
              </a:ext>
            </a:extLst>
          </a:blip>
          <a:srcRect t="-23748" b="-23748"/>
          <a:stretch>
            <a:fillRect/>
          </a:stretch>
        </p:blipFill>
        <p:spPr>
          <a:xfrm>
            <a:off x="612775" y="1187450"/>
            <a:ext cx="3779837" cy="3348038"/>
          </a:xfrm>
          <a:prstGeom prst="rect">
            <a:avLst/>
          </a:prstGeom>
        </p:spPr>
      </p:pic>
      <p:sp>
        <p:nvSpPr>
          <p:cNvPr id="8" name="TextBox 7"/>
          <p:cNvSpPr txBox="1">
            <a:spLocks noChangeArrowheads="1"/>
          </p:cNvSpPr>
          <p:nvPr/>
        </p:nvSpPr>
        <p:spPr bwMode="auto">
          <a:xfrm>
            <a:off x="801928" y="918746"/>
            <a:ext cx="75401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solidFill>
                  <a:srgbClr val="4A206A"/>
                </a:solidFill>
                <a:latin typeface="Arial"/>
                <a:cs typeface="Arial"/>
              </a:rPr>
              <a:t>Real</a:t>
            </a:r>
            <a:r>
              <a:rPr lang="en-US" sz="1600" dirty="0" smtClean="0">
                <a:latin typeface="Arial"/>
                <a:cs typeface="Arial"/>
              </a:rPr>
              <a:t>-Time Entertainment Peak Downstream Traffic by Application, North America</a:t>
            </a:r>
            <a:endParaRPr lang="en-US" sz="1600" dirty="0">
              <a:latin typeface="Arial"/>
              <a:cs typeface="Arial"/>
            </a:endParaRPr>
          </a:p>
        </p:txBody>
      </p:sp>
      <p:sp>
        <p:nvSpPr>
          <p:cNvPr id="9" name="TextBox 2"/>
          <p:cNvSpPr txBox="1">
            <a:spLocks noChangeArrowheads="1"/>
          </p:cNvSpPr>
          <p:nvPr/>
        </p:nvSpPr>
        <p:spPr bwMode="auto">
          <a:xfrm>
            <a:off x="124314" y="4413706"/>
            <a:ext cx="22749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Sandvine</a:t>
            </a:r>
            <a:r>
              <a:rPr lang="en-US" sz="700" i="1" dirty="0" smtClean="0">
                <a:solidFill>
                  <a:srgbClr val="000000"/>
                </a:solidFill>
                <a:latin typeface="Helvetica"/>
                <a:ea typeface="Lucida Grande"/>
                <a:cs typeface="Helvetica"/>
              </a:rPr>
              <a:t> Global Internet Phenomena</a:t>
            </a:r>
            <a:r>
              <a:rPr lang="en-US" sz="700" dirty="0" smtClean="0">
                <a:solidFill>
                  <a:srgbClr val="000000"/>
                </a:solidFill>
                <a:latin typeface="Helvetica"/>
                <a:ea typeface="Lucida Grande"/>
                <a:cs typeface="Helvetica"/>
              </a:rPr>
              <a:t>, 2015</a:t>
            </a:r>
            <a:endParaRPr lang="en-US" sz="700" dirty="0">
              <a:latin typeface="Helvetica"/>
              <a:cs typeface="Helvetica"/>
            </a:endParaRPr>
          </a:p>
        </p:txBody>
      </p:sp>
      <p:pic>
        <p:nvPicPr>
          <p:cNvPr id="10"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75" y="1729028"/>
            <a:ext cx="3779837" cy="2264882"/>
          </a:xfrm>
          <a:prstGeom prst="rect">
            <a:avLst/>
          </a:prstGeom>
        </p:spPr>
      </p:pic>
      <p:sp>
        <p:nvSpPr>
          <p:cNvPr id="3" name="Left Brace 2"/>
          <p:cNvSpPr/>
          <p:nvPr/>
        </p:nvSpPr>
        <p:spPr>
          <a:xfrm>
            <a:off x="4521054" y="2160693"/>
            <a:ext cx="293821" cy="1724768"/>
          </a:xfrm>
          <a:prstGeom prst="leftBrac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2859702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Content Not Legal Everywhere </a:t>
            </a:r>
            <a:r>
              <a:rPr lang="is-IS" dirty="0" smtClean="0"/>
              <a:t>…</a:t>
            </a:r>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75" y="1304924"/>
            <a:ext cx="6192503" cy="2989483"/>
          </a:xfrm>
          <a:prstGeom prst="rect">
            <a:avLst/>
          </a:prstGeom>
        </p:spPr>
      </p:pic>
      <p:sp>
        <p:nvSpPr>
          <p:cNvPr id="9" name="TextBox 2"/>
          <p:cNvSpPr txBox="1">
            <a:spLocks noChangeArrowheads="1"/>
          </p:cNvSpPr>
          <p:nvPr/>
        </p:nvSpPr>
        <p:spPr bwMode="auto">
          <a:xfrm>
            <a:off x="114545" y="4413706"/>
            <a:ext cx="9156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Wikipedia</a:t>
            </a:r>
            <a:endParaRPr lang="en-US" sz="700" dirty="0">
              <a:latin typeface="Helvetica"/>
              <a:cs typeface="Helvetica"/>
            </a:endParaRPr>
          </a:p>
        </p:txBody>
      </p:sp>
      <p:sp>
        <p:nvSpPr>
          <p:cNvPr id="6" name="Content Placeholder 8"/>
          <p:cNvSpPr>
            <a:spLocks noGrp="1"/>
          </p:cNvSpPr>
          <p:nvPr>
            <p:ph sz="quarter" idx="19"/>
          </p:nvPr>
        </p:nvSpPr>
        <p:spPr>
          <a:xfrm>
            <a:off x="6881102" y="1304924"/>
            <a:ext cx="1650897" cy="3231075"/>
          </a:xfrm>
        </p:spPr>
        <p:txBody>
          <a:bodyPr>
            <a:normAutofit/>
          </a:bodyPr>
          <a:lstStyle/>
          <a:p>
            <a:r>
              <a:rPr lang="en-US" sz="1400" dirty="0" smtClean="0"/>
              <a:t>Green = legal</a:t>
            </a:r>
          </a:p>
          <a:p>
            <a:r>
              <a:rPr lang="en-US" sz="1400" dirty="0" smtClean="0"/>
              <a:t>Yellow = some restrictions</a:t>
            </a:r>
          </a:p>
          <a:p>
            <a:r>
              <a:rPr lang="en-US" sz="1400" dirty="0" smtClean="0"/>
              <a:t>Red = illegal</a:t>
            </a:r>
            <a:endParaRPr lang="en-US" sz="1400" dirty="0"/>
          </a:p>
        </p:txBody>
      </p:sp>
    </p:spTree>
    <p:extLst>
      <p:ext uri="{BB962C8B-B14F-4D97-AF65-F5344CB8AC3E}">
        <p14:creationId xmlns:p14="http://schemas.microsoft.com/office/powerpoint/2010/main" val="20470300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 But Nevertheless Ubiquitous</a:t>
            </a:r>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340" y="1333931"/>
            <a:ext cx="3947320" cy="3190443"/>
          </a:xfrm>
          <a:prstGeom prst="rect">
            <a:avLst/>
          </a:prstGeom>
        </p:spPr>
      </p:pic>
      <p:sp>
        <p:nvSpPr>
          <p:cNvPr id="8" name="TextBox 7"/>
          <p:cNvSpPr txBox="1">
            <a:spLocks noChangeArrowheads="1"/>
          </p:cNvSpPr>
          <p:nvPr/>
        </p:nvSpPr>
        <p:spPr bwMode="auto">
          <a:xfrm>
            <a:off x="2513797" y="918746"/>
            <a:ext cx="43782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solidFill>
                  <a:srgbClr val="4A206A"/>
                </a:solidFill>
                <a:latin typeface="Arial"/>
                <a:cs typeface="Arial"/>
              </a:rPr>
              <a:t>Highest Rank of Adult Site (Regional Average)</a:t>
            </a:r>
            <a:endParaRPr lang="en-US" sz="1600" dirty="0">
              <a:solidFill>
                <a:srgbClr val="4A206A"/>
              </a:solidFill>
              <a:latin typeface="Arial"/>
              <a:cs typeface="Arial"/>
            </a:endParaRPr>
          </a:p>
        </p:txBody>
      </p:sp>
      <p:sp>
        <p:nvSpPr>
          <p:cNvPr id="9" name="TextBox 2"/>
          <p:cNvSpPr txBox="1">
            <a:spLocks noChangeArrowheads="1"/>
          </p:cNvSpPr>
          <p:nvPr/>
        </p:nvSpPr>
        <p:spPr bwMode="auto">
          <a:xfrm>
            <a:off x="104775" y="4413706"/>
            <a:ext cx="73861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a:t>
            </a:r>
            <a:r>
              <a:rPr lang="en-US" sz="700" dirty="0" err="1" smtClean="0">
                <a:solidFill>
                  <a:srgbClr val="000000"/>
                </a:solidFill>
                <a:latin typeface="Helvetica"/>
                <a:ea typeface="Lucida Grande"/>
                <a:cs typeface="Helvetica"/>
              </a:rPr>
              <a:t>Alexa</a:t>
            </a:r>
            <a:endParaRPr lang="en-US" sz="700" dirty="0">
              <a:latin typeface="Helvetica"/>
              <a:cs typeface="Helvetica"/>
            </a:endParaRPr>
          </a:p>
        </p:txBody>
      </p:sp>
    </p:spTree>
    <p:extLst>
      <p:ext uri="{BB962C8B-B14F-4D97-AF65-F5344CB8AC3E}">
        <p14:creationId xmlns:p14="http://schemas.microsoft.com/office/powerpoint/2010/main" val="22221447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Adult Content Big on Some Routes</a:t>
            </a:r>
            <a:endParaRPr lang="en-US" dirty="0"/>
          </a:p>
        </p:txBody>
      </p:sp>
      <p:sp>
        <p:nvSpPr>
          <p:cNvPr id="8" name="TextBox 7"/>
          <p:cNvSpPr txBox="1">
            <a:spLocks noChangeArrowheads="1"/>
          </p:cNvSpPr>
          <p:nvPr/>
        </p:nvSpPr>
        <p:spPr bwMode="auto">
          <a:xfrm>
            <a:off x="2369564" y="918746"/>
            <a:ext cx="4404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solidFill>
                  <a:srgbClr val="4A206A"/>
                </a:solidFill>
                <a:latin typeface="Arial"/>
                <a:cs typeface="Arial"/>
              </a:rPr>
              <a:t>Top 20 European Sites Serving South America</a:t>
            </a:r>
            <a:endParaRPr lang="en-US" sz="1600" dirty="0">
              <a:solidFill>
                <a:srgbClr val="4A206A"/>
              </a:solidFill>
              <a:latin typeface="Arial"/>
              <a:cs typeface="Arial"/>
            </a:endParaRPr>
          </a:p>
        </p:txBody>
      </p:sp>
      <p:sp>
        <p:nvSpPr>
          <p:cNvPr id="9" name="TextBox 2"/>
          <p:cNvSpPr txBox="1">
            <a:spLocks noChangeArrowheads="1"/>
          </p:cNvSpPr>
          <p:nvPr/>
        </p:nvSpPr>
        <p:spPr bwMode="auto">
          <a:xfrm>
            <a:off x="104775" y="4413706"/>
            <a:ext cx="29803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a:t>
            </a:r>
            <a:r>
              <a:rPr lang="en-US" sz="700" dirty="0" err="1" smtClean="0">
                <a:solidFill>
                  <a:srgbClr val="000000"/>
                </a:solidFill>
                <a:latin typeface="Helvetica"/>
                <a:ea typeface="Lucida Grande"/>
                <a:cs typeface="Helvetica"/>
              </a:rPr>
              <a:t>Alexa</a:t>
            </a:r>
            <a:r>
              <a:rPr lang="en-US" sz="700" dirty="0" smtClean="0">
                <a:solidFill>
                  <a:srgbClr val="000000"/>
                </a:solidFill>
                <a:latin typeface="Helvetica"/>
                <a:ea typeface="Lucida Grande"/>
                <a:cs typeface="Helvetica"/>
              </a:rPr>
              <a:t> (site rankings), TeleGeography (server location analysis)</a:t>
            </a:r>
            <a:endParaRPr lang="en-US" sz="700" dirty="0">
              <a:latin typeface="Helvetica"/>
              <a:cs typeface="Helvetica"/>
            </a:endParaRPr>
          </a:p>
        </p:txBody>
      </p:sp>
      <p:graphicFrame>
        <p:nvGraphicFramePr>
          <p:cNvPr id="5" name="Table 4"/>
          <p:cNvGraphicFramePr>
            <a:graphicFrameLocks noGrp="1"/>
          </p:cNvGraphicFramePr>
          <p:nvPr>
            <p:extLst>
              <p:ext uri="{D42A27DB-BD31-4B8C-83A1-F6EECF244321}">
                <p14:modId xmlns:p14="http://schemas.microsoft.com/office/powerpoint/2010/main" val="2136881650"/>
              </p:ext>
            </p:extLst>
          </p:nvPr>
        </p:nvGraphicFramePr>
        <p:xfrm>
          <a:off x="3190363" y="1304925"/>
          <a:ext cx="2763275" cy="2812436"/>
        </p:xfrm>
        <a:graphic>
          <a:graphicData uri="http://schemas.openxmlformats.org/drawingml/2006/table">
            <a:tbl>
              <a:tblPr/>
              <a:tblGrid>
                <a:gridCol w="1357054"/>
                <a:gridCol w="1406221"/>
              </a:tblGrid>
              <a:tr h="255676">
                <a:tc>
                  <a:txBody>
                    <a:bodyPr/>
                    <a:lstStyle/>
                    <a:p>
                      <a:pPr algn="l" fontAlgn="b"/>
                      <a:r>
                        <a:rPr lang="en-US" sz="1200" b="1" i="0" u="none" strike="noStrike">
                          <a:solidFill>
                            <a:srgbClr val="000000"/>
                          </a:solidFill>
                          <a:effectLst/>
                          <a:latin typeface="Arial"/>
                        </a:rPr>
                        <a:t>Site Category</a:t>
                      </a:r>
                    </a:p>
                  </a:txBody>
                  <a:tcPr marL="9833" marR="9833" marT="983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a:rPr>
                        <a:t>Number of Sites</a:t>
                      </a:r>
                    </a:p>
                  </a:txBody>
                  <a:tcPr marL="9833" marR="9833" marT="9833" marB="0" anchor="b">
                    <a:lnL>
                      <a:noFill/>
                    </a:lnL>
                    <a:lnR>
                      <a:noFill/>
                    </a:lnR>
                    <a:lnT>
                      <a:noFill/>
                    </a:lnT>
                    <a:lnB w="6350" cap="flat" cmpd="sng" algn="ctr">
                      <a:solidFill>
                        <a:srgbClr val="000000"/>
                      </a:solidFill>
                      <a:prstDash val="solid"/>
                      <a:round/>
                      <a:headEnd type="none" w="med" len="med"/>
                      <a:tailEnd type="none" w="med" len="med"/>
                    </a:lnB>
                  </a:tcPr>
                </a:tc>
              </a:tr>
              <a:tr h="255676">
                <a:tc>
                  <a:txBody>
                    <a:bodyPr/>
                    <a:lstStyle/>
                    <a:p>
                      <a:pPr algn="l" fontAlgn="b"/>
                      <a:r>
                        <a:rPr lang="en-US" sz="1200" b="0" i="0" u="none" strike="noStrike" dirty="0">
                          <a:solidFill>
                            <a:srgbClr val="000000"/>
                          </a:solidFill>
                          <a:effectLst/>
                          <a:latin typeface="Arial"/>
                        </a:rPr>
                        <a:t>Adult</a:t>
                      </a:r>
                    </a:p>
                  </a:txBody>
                  <a:tcPr marL="9833" marR="9833" marT="983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Arial"/>
                        </a:rPr>
                        <a:t>5</a:t>
                      </a:r>
                    </a:p>
                  </a:txBody>
                  <a:tcPr marL="9833" marR="9833" marT="9833" marB="0" anchor="b">
                    <a:lnL>
                      <a:noFill/>
                    </a:lnL>
                    <a:lnR>
                      <a:noFill/>
                    </a:lnR>
                    <a:lnT w="6350" cap="flat" cmpd="sng" algn="ctr">
                      <a:solidFill>
                        <a:srgbClr val="000000"/>
                      </a:solidFill>
                      <a:prstDash val="solid"/>
                      <a:round/>
                      <a:headEnd type="none" w="med" len="med"/>
                      <a:tailEnd type="none" w="med" len="med"/>
                    </a:lnT>
                    <a:lnB>
                      <a:noFill/>
                    </a:lnB>
                  </a:tcPr>
                </a:tc>
              </a:tr>
              <a:tr h="255676">
                <a:tc>
                  <a:txBody>
                    <a:bodyPr/>
                    <a:lstStyle/>
                    <a:p>
                      <a:pPr algn="l" fontAlgn="b"/>
                      <a:r>
                        <a:rPr lang="en-US" sz="1200" b="0" i="0" u="none" strike="noStrike">
                          <a:solidFill>
                            <a:srgbClr val="000000"/>
                          </a:solidFill>
                          <a:effectLst/>
                          <a:latin typeface="Arial"/>
                        </a:rPr>
                        <a:t>Pop Ups</a:t>
                      </a:r>
                    </a:p>
                  </a:txBody>
                  <a:tcPr marL="9833" marR="9833" marT="9833" marB="0" anchor="b">
                    <a:lnL>
                      <a:noFill/>
                    </a:lnL>
                    <a:lnR>
                      <a:noFill/>
                    </a:lnR>
                    <a:lnT>
                      <a:noFill/>
                    </a:lnT>
                    <a:lnB>
                      <a:noFill/>
                    </a:lnB>
                  </a:tcPr>
                </a:tc>
                <a:tc>
                  <a:txBody>
                    <a:bodyPr/>
                    <a:lstStyle/>
                    <a:p>
                      <a:pPr algn="r" fontAlgn="b"/>
                      <a:r>
                        <a:rPr lang="en-US" sz="1200" b="0" i="0" u="none" strike="noStrike">
                          <a:solidFill>
                            <a:srgbClr val="000000"/>
                          </a:solidFill>
                          <a:effectLst/>
                          <a:latin typeface="Arial"/>
                        </a:rPr>
                        <a:t>5</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Shopping</a:t>
                      </a:r>
                    </a:p>
                  </a:txBody>
                  <a:tcPr marL="9833" marR="9833" marT="9833" marB="0" anchor="b">
                    <a:lnL>
                      <a:noFill/>
                    </a:lnL>
                    <a:lnR>
                      <a:noFill/>
                    </a:lnR>
                    <a:lnT>
                      <a:noFill/>
                    </a:lnT>
                    <a:lnB>
                      <a:noFill/>
                    </a:lnB>
                  </a:tcPr>
                </a:tc>
                <a:tc>
                  <a:txBody>
                    <a:bodyPr/>
                    <a:lstStyle/>
                    <a:p>
                      <a:pPr algn="r" fontAlgn="b"/>
                      <a:r>
                        <a:rPr lang="is-IS" sz="1200" b="0" i="0" u="none" strike="noStrike">
                          <a:solidFill>
                            <a:srgbClr val="000000"/>
                          </a:solidFill>
                          <a:effectLst/>
                          <a:latin typeface="Arial"/>
                        </a:rPr>
                        <a:t>2</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Social Networking</a:t>
                      </a:r>
                    </a:p>
                  </a:txBody>
                  <a:tcPr marL="9833" marR="9833" marT="9833" marB="0" anchor="b">
                    <a:lnL>
                      <a:noFill/>
                    </a:lnL>
                    <a:lnR>
                      <a:noFill/>
                    </a:lnR>
                    <a:lnT>
                      <a:noFill/>
                    </a:lnT>
                    <a:lnB>
                      <a:noFill/>
                    </a:lnB>
                  </a:tcPr>
                </a:tc>
                <a:tc>
                  <a:txBody>
                    <a:bodyPr/>
                    <a:lstStyle/>
                    <a:p>
                      <a:pPr algn="r" fontAlgn="b"/>
                      <a:r>
                        <a:rPr lang="is-IS" sz="1200" b="0" i="0" u="none" strike="noStrike">
                          <a:solidFill>
                            <a:srgbClr val="000000"/>
                          </a:solidFill>
                          <a:effectLst/>
                          <a:latin typeface="Arial"/>
                        </a:rPr>
                        <a:t>2</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Computer</a:t>
                      </a:r>
                    </a:p>
                  </a:txBody>
                  <a:tcPr marL="9833" marR="9833" marT="9833" marB="0" anchor="b">
                    <a:lnL>
                      <a:noFill/>
                    </a:lnL>
                    <a:lnR>
                      <a:noFill/>
                    </a:lnR>
                    <a:lnT>
                      <a:noFill/>
                    </a:lnT>
                    <a:lnB>
                      <a:noFill/>
                    </a:lnB>
                  </a:tcPr>
                </a:tc>
                <a:tc>
                  <a:txBody>
                    <a:bodyPr/>
                    <a:lstStyle/>
                    <a:p>
                      <a:pPr algn="r" fontAlgn="b"/>
                      <a:r>
                        <a:rPr lang="is-IS" sz="1200" b="0" i="0" u="none" strike="noStrike">
                          <a:solidFill>
                            <a:srgbClr val="000000"/>
                          </a:solidFill>
                          <a:effectLst/>
                          <a:latin typeface="Arial"/>
                        </a:rPr>
                        <a:t>2</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Sports</a:t>
                      </a:r>
                    </a:p>
                  </a:txBody>
                  <a:tcPr marL="9833" marR="9833" marT="9833" marB="0" anchor="b">
                    <a:lnL>
                      <a:noFill/>
                    </a:lnL>
                    <a:lnR>
                      <a:noFill/>
                    </a:lnR>
                    <a:lnT>
                      <a:noFill/>
                    </a:lnT>
                    <a:lnB>
                      <a:noFill/>
                    </a:lnB>
                  </a:tcPr>
                </a:tc>
                <a:tc>
                  <a:txBody>
                    <a:bodyPr/>
                    <a:lstStyle/>
                    <a:p>
                      <a:pPr algn="r" fontAlgn="b"/>
                      <a:r>
                        <a:rPr lang="en-US" sz="1200" b="0" i="0" u="none" strike="noStrike">
                          <a:solidFill>
                            <a:srgbClr val="000000"/>
                          </a:solidFill>
                          <a:effectLst/>
                          <a:latin typeface="Arial"/>
                        </a:rPr>
                        <a:t>1</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Torrent</a:t>
                      </a:r>
                    </a:p>
                  </a:txBody>
                  <a:tcPr marL="9833" marR="9833" marT="9833" marB="0" anchor="b">
                    <a:lnL>
                      <a:noFill/>
                    </a:lnL>
                    <a:lnR>
                      <a:noFill/>
                    </a:lnR>
                    <a:lnT>
                      <a:noFill/>
                    </a:lnT>
                    <a:lnB>
                      <a:noFill/>
                    </a:lnB>
                  </a:tcPr>
                </a:tc>
                <a:tc>
                  <a:txBody>
                    <a:bodyPr/>
                    <a:lstStyle/>
                    <a:p>
                      <a:pPr algn="r" fontAlgn="b"/>
                      <a:r>
                        <a:rPr lang="en-US" sz="1200" b="0" i="0" u="none" strike="noStrike">
                          <a:solidFill>
                            <a:srgbClr val="000000"/>
                          </a:solidFill>
                          <a:effectLst/>
                          <a:latin typeface="Arial"/>
                        </a:rPr>
                        <a:t>1</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Travel</a:t>
                      </a:r>
                    </a:p>
                  </a:txBody>
                  <a:tcPr marL="9833" marR="9833" marT="9833" marB="0" anchor="b">
                    <a:lnL>
                      <a:noFill/>
                    </a:lnL>
                    <a:lnR>
                      <a:noFill/>
                    </a:lnR>
                    <a:lnT>
                      <a:noFill/>
                    </a:lnT>
                    <a:lnB>
                      <a:noFill/>
                    </a:lnB>
                  </a:tcPr>
                </a:tc>
                <a:tc>
                  <a:txBody>
                    <a:bodyPr/>
                    <a:lstStyle/>
                    <a:p>
                      <a:pPr algn="r" fontAlgn="b"/>
                      <a:r>
                        <a:rPr lang="en-US" sz="1200" b="0" i="0" u="none" strike="noStrike">
                          <a:solidFill>
                            <a:srgbClr val="000000"/>
                          </a:solidFill>
                          <a:effectLst/>
                          <a:latin typeface="Arial"/>
                        </a:rPr>
                        <a:t>1</a:t>
                      </a:r>
                    </a:p>
                  </a:txBody>
                  <a:tcPr marL="9833" marR="9833" marT="9833" marB="0" anchor="b">
                    <a:lnL>
                      <a:noFill/>
                    </a:lnL>
                    <a:lnR>
                      <a:noFill/>
                    </a:lnR>
                    <a:lnT>
                      <a:noFill/>
                    </a:lnT>
                    <a:lnB>
                      <a:noFill/>
                    </a:lnB>
                  </a:tcPr>
                </a:tc>
              </a:tr>
              <a:tr h="255676">
                <a:tc>
                  <a:txBody>
                    <a:bodyPr/>
                    <a:lstStyle/>
                    <a:p>
                      <a:pPr algn="l" fontAlgn="b"/>
                      <a:r>
                        <a:rPr lang="en-US" sz="1200" b="0" i="0" u="none" strike="noStrike">
                          <a:solidFill>
                            <a:srgbClr val="000000"/>
                          </a:solidFill>
                          <a:effectLst/>
                          <a:latin typeface="Arial"/>
                        </a:rPr>
                        <a:t>Other</a:t>
                      </a:r>
                    </a:p>
                  </a:txBody>
                  <a:tcPr marL="9833" marR="9833" marT="983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Arial"/>
                        </a:rPr>
                        <a:t>1</a:t>
                      </a:r>
                    </a:p>
                  </a:txBody>
                  <a:tcPr marL="9833" marR="9833" marT="9833" marB="0" anchor="b">
                    <a:lnL>
                      <a:noFill/>
                    </a:lnL>
                    <a:lnR>
                      <a:noFill/>
                    </a:lnR>
                    <a:lnT>
                      <a:noFill/>
                    </a:lnT>
                    <a:lnB w="6350" cap="flat" cmpd="sng" algn="ctr">
                      <a:solidFill>
                        <a:srgbClr val="000000"/>
                      </a:solidFill>
                      <a:prstDash val="solid"/>
                      <a:round/>
                      <a:headEnd type="none" w="med" len="med"/>
                      <a:tailEnd type="none" w="med" len="med"/>
                    </a:lnB>
                  </a:tcPr>
                </a:tc>
              </a:tr>
              <a:tr h="255676">
                <a:tc>
                  <a:txBody>
                    <a:bodyPr/>
                    <a:lstStyle/>
                    <a:p>
                      <a:pPr algn="l" fontAlgn="b"/>
                      <a:r>
                        <a:rPr lang="en-US" sz="1200" b="1" i="0" u="none" strike="noStrike">
                          <a:solidFill>
                            <a:srgbClr val="000000"/>
                          </a:solidFill>
                          <a:effectLst/>
                          <a:latin typeface="Arial"/>
                        </a:rPr>
                        <a:t>Subtotal</a:t>
                      </a:r>
                    </a:p>
                  </a:txBody>
                  <a:tcPr marL="9833" marR="9833" marT="983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is-IS" sz="1200" b="1" i="0" u="none" strike="noStrike" dirty="0">
                          <a:solidFill>
                            <a:srgbClr val="000000"/>
                          </a:solidFill>
                          <a:effectLst/>
                          <a:latin typeface="Arial"/>
                        </a:rPr>
                        <a:t>20</a:t>
                      </a:r>
                    </a:p>
                  </a:txBody>
                  <a:tcPr marL="9833" marR="9833" marT="9833"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6" name="Rectangle 5"/>
          <p:cNvSpPr/>
          <p:nvPr/>
        </p:nvSpPr>
        <p:spPr>
          <a:xfrm>
            <a:off x="3099340" y="1620522"/>
            <a:ext cx="2976124" cy="492790"/>
          </a:xfrm>
          <a:prstGeom prst="rect">
            <a:avLst/>
          </a:prstGeom>
          <a:solidFill>
            <a:schemeClr val="tx1">
              <a:alpha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fontAlgn="auto">
              <a:spcBef>
                <a:spcPts val="0"/>
              </a:spcBef>
              <a:spcAft>
                <a:spcPts val="0"/>
              </a:spcAft>
            </a:pPr>
            <a:endParaRPr lang="en-US" sz="1200" dirty="0" err="1" smtClean="0">
              <a:solidFill>
                <a:schemeClr val="bg1"/>
              </a:solidFill>
            </a:endParaRPr>
          </a:p>
        </p:txBody>
      </p:sp>
    </p:spTree>
    <p:extLst>
      <p:ext uri="{BB962C8B-B14F-4D97-AF65-F5344CB8AC3E}">
        <p14:creationId xmlns:p14="http://schemas.microsoft.com/office/powerpoint/2010/main" val="713947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dirty="0"/>
              <a:t>Adult Traffic Myth</a:t>
            </a:r>
            <a:endParaRPr lang="en-US" dirty="0" smtClean="0"/>
          </a:p>
        </p:txBody>
      </p:sp>
      <p:sp>
        <p:nvSpPr>
          <p:cNvPr id="29699" name="Text Placeholder 3"/>
          <p:cNvSpPr>
            <a:spLocks noGrp="1"/>
          </p:cNvSpPr>
          <p:nvPr>
            <p:ph type="body" sz="quarter" idx="11"/>
          </p:nvPr>
        </p:nvSpPr>
        <p:spPr/>
        <p:txBody>
          <a:bodyPr/>
          <a:lstStyle/>
          <a:p>
            <a:pPr>
              <a:buFont typeface="Arial"/>
              <a:buChar char="•"/>
            </a:pPr>
            <a:r>
              <a:rPr lang="en-US" dirty="0" smtClean="0"/>
              <a:t>The </a:t>
            </a:r>
            <a:r>
              <a:rPr lang="en-US" dirty="0"/>
              <a:t>Myth: “Adult” content drives most Internet traffic</a:t>
            </a:r>
          </a:p>
          <a:p>
            <a:pPr>
              <a:buFont typeface="Arial"/>
              <a:buChar char="•"/>
            </a:pPr>
            <a:r>
              <a:rPr lang="en-US" dirty="0"/>
              <a:t>Conclusion: </a:t>
            </a:r>
            <a:r>
              <a:rPr lang="en-US" dirty="0" smtClean="0"/>
              <a:t>Adult content = small sliver of Internet</a:t>
            </a:r>
            <a:endParaRPr lang="en-US" dirty="0"/>
          </a:p>
          <a:p>
            <a:pPr>
              <a:buFont typeface="Arial"/>
              <a:buChar char="•"/>
            </a:pPr>
            <a:r>
              <a:rPr lang="en-US" dirty="0"/>
              <a:t>Status: ???</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046978">
            <a:off x="2431345" y="2215149"/>
            <a:ext cx="5736995" cy="154673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31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smtClean="0"/>
              <a:t>Revenge of the Cable Myths</a:t>
            </a:r>
          </a:p>
        </p:txBody>
      </p:sp>
      <p:sp>
        <p:nvSpPr>
          <p:cNvPr id="29699" name="Text Placeholder 3"/>
          <p:cNvSpPr>
            <a:spLocks noGrp="1"/>
          </p:cNvSpPr>
          <p:nvPr>
            <p:ph type="body" sz="quarter" idx="10"/>
          </p:nvPr>
        </p:nvSpPr>
        <p:spPr/>
        <p:txBody>
          <a:bodyPr/>
          <a:lstStyle/>
          <a:p>
            <a:pPr marL="0" indent="0">
              <a:buNone/>
            </a:pPr>
            <a:r>
              <a:rPr lang="en-US" dirty="0" smtClean="0"/>
              <a:t>What is </a:t>
            </a:r>
            <a:r>
              <a:rPr lang="en-US" dirty="0" err="1" smtClean="0"/>
              <a:t>mythbusting</a:t>
            </a:r>
            <a:r>
              <a:rPr lang="en-US" dirty="0" smtClean="0"/>
              <a:t>?</a:t>
            </a:r>
          </a:p>
          <a:p>
            <a:pPr lvl="2"/>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117" y="1593703"/>
            <a:ext cx="6153767" cy="2713920"/>
          </a:xfrm>
          <a:prstGeom prst="rect">
            <a:avLst/>
          </a:prstGeom>
          <a:ln>
            <a:noFill/>
          </a:ln>
        </p:spPr>
      </p:pic>
    </p:spTree>
    <p:extLst>
      <p:ext uri="{BB962C8B-B14F-4D97-AF65-F5344CB8AC3E}">
        <p14:creationId xmlns:p14="http://schemas.microsoft.com/office/powerpoint/2010/main" val="24219886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Palette Cleanser</a:t>
            </a:r>
            <a:endParaRPr lang="en-US"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749" y="1290638"/>
            <a:ext cx="6192503" cy="1184652"/>
          </a:xfrm>
          <a:prstGeom prst="rect">
            <a:avLst/>
          </a:prstGeom>
        </p:spPr>
      </p:pic>
    </p:spTree>
    <p:extLst>
      <p:ext uri="{BB962C8B-B14F-4D97-AF65-F5344CB8AC3E}">
        <p14:creationId xmlns:p14="http://schemas.microsoft.com/office/powerpoint/2010/main" val="31483761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8" y="711846"/>
            <a:ext cx="3887153" cy="3887153"/>
          </a:xfrm>
          <a:prstGeom prst="rect">
            <a:avLst/>
          </a:prstGeom>
        </p:spPr>
      </p:pic>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364" y="710045"/>
            <a:ext cx="1858842" cy="1858842"/>
          </a:xfrm>
          <a:prstGeom prst="rect">
            <a:avLst/>
          </a:prstGeom>
        </p:spPr>
      </p:pic>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364" y="2738067"/>
            <a:ext cx="1858842" cy="1858842"/>
          </a:xfrm>
          <a:prstGeom prst="rect">
            <a:avLst/>
          </a:prstGeom>
        </p:spPr>
      </p:pic>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318" y="1725063"/>
            <a:ext cx="2871846" cy="2871846"/>
          </a:xfrm>
          <a:prstGeom prst="rect">
            <a:avLst/>
          </a:prstGeom>
        </p:spPr>
      </p:pic>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127" y="710044"/>
            <a:ext cx="834075" cy="834075"/>
          </a:xfrm>
          <a:prstGeom prst="rect">
            <a:avLst/>
          </a:prstGeom>
        </p:spPr>
      </p:pic>
      <p:pic>
        <p:nvPicPr>
          <p:cNvPr id="9"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993" y="710044"/>
            <a:ext cx="834075" cy="834075"/>
          </a:xfrm>
          <a:prstGeom prst="rect">
            <a:avLst/>
          </a:prstGeom>
        </p:spPr>
      </p:pic>
      <p:pic>
        <p:nvPicPr>
          <p:cNvPr id="10"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4090" y="710044"/>
            <a:ext cx="834075" cy="834075"/>
          </a:xfrm>
          <a:prstGeom prst="rect">
            <a:avLst/>
          </a:prstGeom>
        </p:spPr>
      </p:pic>
    </p:spTree>
    <p:extLst>
      <p:ext uri="{BB962C8B-B14F-4D97-AF65-F5344CB8AC3E}">
        <p14:creationId xmlns:p14="http://schemas.microsoft.com/office/powerpoint/2010/main" val="768013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smtClean="0"/>
              <a:t>Revenge of the Cable Myths</a:t>
            </a:r>
          </a:p>
        </p:txBody>
      </p:sp>
      <p:sp>
        <p:nvSpPr>
          <p:cNvPr id="2" name="Text Placeholder 1"/>
          <p:cNvSpPr>
            <a:spLocks noGrp="1"/>
          </p:cNvSpPr>
          <p:nvPr>
            <p:ph type="body" sz="quarter" idx="10"/>
          </p:nvPr>
        </p:nvSpPr>
        <p:spPr/>
        <p:txBody>
          <a:bodyPr/>
          <a:lstStyle/>
          <a:p>
            <a:r>
              <a:rPr lang="en-US" dirty="0" smtClean="0"/>
              <a:t>Industry myths to be tested</a:t>
            </a:r>
            <a:endParaRPr lang="en-US" dirty="0"/>
          </a:p>
        </p:txBody>
      </p:sp>
      <p:sp>
        <p:nvSpPr>
          <p:cNvPr id="3" name="Text Placeholder 2"/>
          <p:cNvSpPr>
            <a:spLocks noGrp="1"/>
          </p:cNvSpPr>
          <p:nvPr>
            <p:ph type="body" sz="quarter" idx="11"/>
          </p:nvPr>
        </p:nvSpPr>
        <p:spPr/>
        <p:txBody>
          <a:bodyPr>
            <a:normAutofit/>
          </a:bodyPr>
          <a:lstStyle/>
          <a:p>
            <a:pPr>
              <a:buFont typeface="Arial"/>
              <a:buChar char="•"/>
            </a:pPr>
            <a:r>
              <a:rPr lang="en-US" dirty="0"/>
              <a:t>Cables that avoid U.S. territory are free from mass surveillance</a:t>
            </a:r>
          </a:p>
          <a:p>
            <a:pPr>
              <a:buFont typeface="Arial"/>
              <a:buChar char="•"/>
            </a:pPr>
            <a:r>
              <a:rPr lang="en-US" dirty="0" smtClean="0"/>
              <a:t>Internet </a:t>
            </a:r>
            <a:r>
              <a:rPr lang="en-US" dirty="0"/>
              <a:t>providers around the world have become less reliant on the U.S. as a result of the Snowden revelations</a:t>
            </a:r>
          </a:p>
          <a:p>
            <a:pPr>
              <a:buFont typeface="Arial"/>
              <a:buChar char="•"/>
            </a:pPr>
            <a:r>
              <a:rPr lang="en-US" dirty="0" smtClean="0"/>
              <a:t>Sharks </a:t>
            </a:r>
            <a:r>
              <a:rPr lang="en-US" dirty="0"/>
              <a:t>pose the greatest danger to undersea cable infrastructure</a:t>
            </a:r>
          </a:p>
          <a:p>
            <a:pPr>
              <a:buFont typeface="Arial"/>
              <a:buChar char="•"/>
            </a:pPr>
            <a:r>
              <a:rPr lang="en-US" dirty="0"/>
              <a:t>Demand for submarine cable capacity is doubling every 2 years.</a:t>
            </a:r>
          </a:p>
          <a:p>
            <a:pPr>
              <a:buFont typeface="Arial"/>
              <a:buChar char="•"/>
            </a:pPr>
            <a:r>
              <a:rPr lang="en-US" dirty="0"/>
              <a:t>Content providers need fiber pairs everywhere</a:t>
            </a:r>
          </a:p>
          <a:p>
            <a:pPr>
              <a:buFont typeface="Arial"/>
              <a:buChar char="•"/>
            </a:pPr>
            <a:r>
              <a:rPr lang="en-US" dirty="0"/>
              <a:t>2010 Trans-Atlantic Paper </a:t>
            </a:r>
            <a:r>
              <a:rPr lang="en-US" dirty="0" smtClean="0"/>
              <a:t>Retrospective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201802">
            <a:off x="1205630" y="1290271"/>
            <a:ext cx="1194886" cy="32215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04326">
            <a:off x="1287093" y="2591658"/>
            <a:ext cx="1113910" cy="30031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201802">
            <a:off x="1225169" y="1856887"/>
            <a:ext cx="1194886" cy="32215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201802">
            <a:off x="2690555" y="2208580"/>
            <a:ext cx="1194886" cy="32215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201802">
            <a:off x="2690556" y="2902195"/>
            <a:ext cx="1194886" cy="322151"/>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86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800" decel="100000"/>
                                        <p:tgtEl>
                                          <p:spTgt spid="8"/>
                                        </p:tgtEl>
                                      </p:cBhvr>
                                    </p:animEffect>
                                    <p:anim calcmode="lin" valueType="num">
                                      <p:cBhvr>
                                        <p:cTn id="38" dur="800" decel="100000" fill="hold"/>
                                        <p:tgtEl>
                                          <p:spTgt spid="8"/>
                                        </p:tgtEl>
                                        <p:attrNameLst>
                                          <p:attrName>style.rotation</p:attrName>
                                        </p:attrNameLst>
                                      </p:cBhvr>
                                      <p:tavLst>
                                        <p:tav tm="0">
                                          <p:val>
                                            <p:fltVal val="-90"/>
                                          </p:val>
                                        </p:tav>
                                        <p:tav tm="100000">
                                          <p:val>
                                            <p:fltVal val="0"/>
                                          </p:val>
                                        </p:tav>
                                      </p:tavLst>
                                    </p:anim>
                                    <p:anim calcmode="lin" valueType="num">
                                      <p:cBhvr>
                                        <p:cTn id="39" dur="800" decel="100000" fill="hold"/>
                                        <p:tgtEl>
                                          <p:spTgt spid="8"/>
                                        </p:tgtEl>
                                        <p:attrNameLst>
                                          <p:attrName>ppt_x</p:attrName>
                                        </p:attrNameLst>
                                      </p:cBhvr>
                                      <p:tavLst>
                                        <p:tav tm="0">
                                          <p:val>
                                            <p:strVal val="#ppt_x+0.4"/>
                                          </p:val>
                                        </p:tav>
                                        <p:tav tm="100000">
                                          <p:val>
                                            <p:strVal val="#ppt_x-0.05"/>
                                          </p:val>
                                        </p:tav>
                                      </p:tavLst>
                                    </p:anim>
                                    <p:anim calcmode="lin" valueType="num">
                                      <p:cBhvr>
                                        <p:cTn id="40" dur="800" decel="100000" fill="hold"/>
                                        <p:tgtEl>
                                          <p:spTgt spid="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800" decel="100000"/>
                                        <p:tgtEl>
                                          <p:spTgt spid="11"/>
                                        </p:tgtEl>
                                      </p:cBhvr>
                                    </p:animEffect>
                                    <p:anim calcmode="lin" valueType="num">
                                      <p:cBhvr>
                                        <p:cTn id="48" dur="800" decel="100000" fill="hold"/>
                                        <p:tgtEl>
                                          <p:spTgt spid="11"/>
                                        </p:tgtEl>
                                        <p:attrNameLst>
                                          <p:attrName>style.rotation</p:attrName>
                                        </p:attrNameLst>
                                      </p:cBhvr>
                                      <p:tavLst>
                                        <p:tav tm="0">
                                          <p:val>
                                            <p:fltVal val="-90"/>
                                          </p:val>
                                        </p:tav>
                                        <p:tav tm="100000">
                                          <p:val>
                                            <p:fltVal val="0"/>
                                          </p:val>
                                        </p:tav>
                                      </p:tavLst>
                                    </p:anim>
                                    <p:anim calcmode="lin" valueType="num">
                                      <p:cBhvr>
                                        <p:cTn id="49" dur="800" decel="100000" fill="hold"/>
                                        <p:tgtEl>
                                          <p:spTgt spid="11"/>
                                        </p:tgtEl>
                                        <p:attrNameLst>
                                          <p:attrName>ppt_x</p:attrName>
                                        </p:attrNameLst>
                                      </p:cBhvr>
                                      <p:tavLst>
                                        <p:tav tm="0">
                                          <p:val>
                                            <p:strVal val="#ppt_x+0.4"/>
                                          </p:val>
                                        </p:tav>
                                        <p:tav tm="100000">
                                          <p:val>
                                            <p:strVal val="#ppt_x-0.05"/>
                                          </p:val>
                                        </p:tav>
                                      </p:tavLst>
                                    </p:anim>
                                    <p:anim calcmode="lin" valueType="num">
                                      <p:cBhvr>
                                        <p:cTn id="50" dur="800" decel="100000" fill="hold"/>
                                        <p:tgtEl>
                                          <p:spTgt spid="11"/>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smtClean="0"/>
              <a:t>Revenge of the Cable Myths</a:t>
            </a:r>
          </a:p>
        </p:txBody>
      </p:sp>
      <p:sp>
        <p:nvSpPr>
          <p:cNvPr id="2" name="Text Placeholder 1"/>
          <p:cNvSpPr>
            <a:spLocks noGrp="1"/>
          </p:cNvSpPr>
          <p:nvPr>
            <p:ph type="body" sz="quarter" idx="10"/>
          </p:nvPr>
        </p:nvSpPr>
        <p:spPr/>
        <p:txBody>
          <a:bodyPr/>
          <a:lstStyle/>
          <a:p>
            <a:r>
              <a:rPr lang="en-US" dirty="0"/>
              <a:t>Industry myths to be tested</a:t>
            </a:r>
          </a:p>
        </p:txBody>
      </p:sp>
      <p:sp>
        <p:nvSpPr>
          <p:cNvPr id="3" name="Text Placeholder 2"/>
          <p:cNvSpPr>
            <a:spLocks noGrp="1"/>
          </p:cNvSpPr>
          <p:nvPr>
            <p:ph type="body" sz="quarter" idx="11"/>
          </p:nvPr>
        </p:nvSpPr>
        <p:spPr/>
        <p:txBody>
          <a:bodyPr>
            <a:normAutofit/>
          </a:bodyPr>
          <a:lstStyle/>
          <a:p>
            <a:pPr>
              <a:buFont typeface="Arial"/>
              <a:buChar char="•"/>
            </a:pPr>
            <a:r>
              <a:rPr lang="en-US" dirty="0" smtClean="0"/>
              <a:t>The </a:t>
            </a:r>
            <a:r>
              <a:rPr lang="en-US" dirty="0"/>
              <a:t>global network has never been more resilient</a:t>
            </a:r>
          </a:p>
          <a:p>
            <a:pPr>
              <a:buFont typeface="Arial"/>
              <a:buChar char="•"/>
            </a:pPr>
            <a:r>
              <a:rPr lang="en-US" dirty="0"/>
              <a:t>Netflix has huge subsea capacity requirements</a:t>
            </a:r>
          </a:p>
          <a:p>
            <a:pPr>
              <a:buFont typeface="Arial"/>
              <a:buChar char="•"/>
            </a:pPr>
            <a:r>
              <a:rPr lang="en-US" dirty="0"/>
              <a:t>The destruction of a single satellite would cause half of North America to “lose their Facebook”</a:t>
            </a:r>
          </a:p>
          <a:p>
            <a:pPr>
              <a:buFont typeface="Arial"/>
              <a:buChar char="•"/>
            </a:pPr>
            <a:r>
              <a:rPr lang="en-US" dirty="0"/>
              <a:t>Energy costs are driving build decisions of data centers (and therefore networks)</a:t>
            </a:r>
          </a:p>
          <a:p>
            <a:pPr>
              <a:buFont typeface="Arial"/>
              <a:buChar char="•"/>
            </a:pPr>
            <a:r>
              <a:rPr lang="en-US" dirty="0"/>
              <a:t>The problem of multiple parties attempting to build on the same (or similar) path is unique to the subsea industry</a:t>
            </a:r>
          </a:p>
          <a:p>
            <a:pPr>
              <a:buFont typeface="Arial"/>
              <a:buChar char="•"/>
            </a:pPr>
            <a:r>
              <a:rPr lang="en-US" dirty="0"/>
              <a:t>“Adult” content drives most Internet </a:t>
            </a:r>
            <a:r>
              <a:rPr lang="en-US" dirty="0" smtClean="0"/>
              <a:t>traffic</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310140">
            <a:off x="1215085" y="1241710"/>
            <a:ext cx="1168606" cy="31506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13624">
            <a:off x="2407243" y="1583349"/>
            <a:ext cx="1187832" cy="32024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13624">
            <a:off x="1088398" y="2052272"/>
            <a:ext cx="1187832" cy="32024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310140">
            <a:off x="1127161" y="2658248"/>
            <a:ext cx="1168606" cy="315065"/>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13624">
            <a:off x="1147012" y="3273426"/>
            <a:ext cx="1187832" cy="32024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113624">
            <a:off x="1576859" y="3869349"/>
            <a:ext cx="1187832" cy="320249"/>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9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800" decel="100000"/>
                                        <p:tgtEl>
                                          <p:spTgt spid="9"/>
                                        </p:tgtEl>
                                      </p:cBhvr>
                                    </p:animEffect>
                                    <p:anim calcmode="lin" valueType="num">
                                      <p:cBhvr>
                                        <p:cTn id="28" dur="800" decel="100000" fill="hold"/>
                                        <p:tgtEl>
                                          <p:spTgt spid="9"/>
                                        </p:tgtEl>
                                        <p:attrNameLst>
                                          <p:attrName>style.rotation</p:attrName>
                                        </p:attrNameLst>
                                      </p:cBhvr>
                                      <p:tavLst>
                                        <p:tav tm="0">
                                          <p:val>
                                            <p:fltVal val="-90"/>
                                          </p:val>
                                        </p:tav>
                                        <p:tav tm="100000">
                                          <p:val>
                                            <p:fltVal val="0"/>
                                          </p:val>
                                        </p:tav>
                                      </p:tavLst>
                                    </p:anim>
                                    <p:anim calcmode="lin" valueType="num">
                                      <p:cBhvr>
                                        <p:cTn id="29" dur="800" decel="100000" fill="hold"/>
                                        <p:tgtEl>
                                          <p:spTgt spid="9"/>
                                        </p:tgtEl>
                                        <p:attrNameLst>
                                          <p:attrName>ppt_x</p:attrName>
                                        </p:attrNameLst>
                                      </p:cBhvr>
                                      <p:tavLst>
                                        <p:tav tm="0">
                                          <p:val>
                                            <p:strVal val="#ppt_x+0.4"/>
                                          </p:val>
                                        </p:tav>
                                        <p:tav tm="100000">
                                          <p:val>
                                            <p:strVal val="#ppt_x-0.05"/>
                                          </p:val>
                                        </p:tav>
                                      </p:tavLst>
                                    </p:anim>
                                    <p:anim calcmode="lin" valueType="num">
                                      <p:cBhvr>
                                        <p:cTn id="30" dur="800" decel="100000" fill="hold"/>
                                        <p:tgtEl>
                                          <p:spTgt spid="9"/>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800" decel="100000"/>
                                        <p:tgtEl>
                                          <p:spTgt spid="10"/>
                                        </p:tgtEl>
                                      </p:cBhvr>
                                    </p:animEffect>
                                    <p:anim calcmode="lin" valueType="num">
                                      <p:cBhvr>
                                        <p:cTn id="38" dur="800" decel="100000" fill="hold"/>
                                        <p:tgtEl>
                                          <p:spTgt spid="10"/>
                                        </p:tgtEl>
                                        <p:attrNameLst>
                                          <p:attrName>style.rotation</p:attrName>
                                        </p:attrNameLst>
                                      </p:cBhvr>
                                      <p:tavLst>
                                        <p:tav tm="0">
                                          <p:val>
                                            <p:fltVal val="-90"/>
                                          </p:val>
                                        </p:tav>
                                        <p:tav tm="100000">
                                          <p:val>
                                            <p:fltVal val="0"/>
                                          </p:val>
                                        </p:tav>
                                      </p:tavLst>
                                    </p:anim>
                                    <p:anim calcmode="lin" valueType="num">
                                      <p:cBhvr>
                                        <p:cTn id="39" dur="800" decel="100000" fill="hold"/>
                                        <p:tgtEl>
                                          <p:spTgt spid="10"/>
                                        </p:tgtEl>
                                        <p:attrNameLst>
                                          <p:attrName>ppt_x</p:attrName>
                                        </p:attrNameLst>
                                      </p:cBhvr>
                                      <p:tavLst>
                                        <p:tav tm="0">
                                          <p:val>
                                            <p:strVal val="#ppt_x+0.4"/>
                                          </p:val>
                                        </p:tav>
                                        <p:tav tm="100000">
                                          <p:val>
                                            <p:strVal val="#ppt_x-0.05"/>
                                          </p:val>
                                        </p:tav>
                                      </p:tavLst>
                                    </p:anim>
                                    <p:anim calcmode="lin" valueType="num">
                                      <p:cBhvr>
                                        <p:cTn id="40" dur="800" decel="100000" fill="hold"/>
                                        <p:tgtEl>
                                          <p:spTgt spid="10"/>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800" decel="100000"/>
                                        <p:tgtEl>
                                          <p:spTgt spid="11"/>
                                        </p:tgtEl>
                                      </p:cBhvr>
                                    </p:animEffect>
                                    <p:anim calcmode="lin" valueType="num">
                                      <p:cBhvr>
                                        <p:cTn id="48" dur="800" decel="100000" fill="hold"/>
                                        <p:tgtEl>
                                          <p:spTgt spid="11"/>
                                        </p:tgtEl>
                                        <p:attrNameLst>
                                          <p:attrName>style.rotation</p:attrName>
                                        </p:attrNameLst>
                                      </p:cBhvr>
                                      <p:tavLst>
                                        <p:tav tm="0">
                                          <p:val>
                                            <p:fltVal val="-90"/>
                                          </p:val>
                                        </p:tav>
                                        <p:tav tm="100000">
                                          <p:val>
                                            <p:fltVal val="0"/>
                                          </p:val>
                                        </p:tav>
                                      </p:tavLst>
                                    </p:anim>
                                    <p:anim calcmode="lin" valueType="num">
                                      <p:cBhvr>
                                        <p:cTn id="49" dur="800" decel="100000" fill="hold"/>
                                        <p:tgtEl>
                                          <p:spTgt spid="11"/>
                                        </p:tgtEl>
                                        <p:attrNameLst>
                                          <p:attrName>ppt_x</p:attrName>
                                        </p:attrNameLst>
                                      </p:cBhvr>
                                      <p:tavLst>
                                        <p:tav tm="0">
                                          <p:val>
                                            <p:strVal val="#ppt_x+0.4"/>
                                          </p:val>
                                        </p:tav>
                                        <p:tav tm="100000">
                                          <p:val>
                                            <p:strVal val="#ppt_x-0.05"/>
                                          </p:val>
                                        </p:tav>
                                      </p:tavLst>
                                    </p:anim>
                                    <p:anim calcmode="lin" valueType="num">
                                      <p:cBhvr>
                                        <p:cTn id="50" dur="800" decel="100000" fill="hold"/>
                                        <p:tgtEl>
                                          <p:spTgt spid="11"/>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800" decel="100000"/>
                                        <p:tgtEl>
                                          <p:spTgt spid="12"/>
                                        </p:tgtEl>
                                      </p:cBhvr>
                                    </p:animEffect>
                                    <p:anim calcmode="lin" valueType="num">
                                      <p:cBhvr>
                                        <p:cTn id="58" dur="800" decel="100000" fill="hold"/>
                                        <p:tgtEl>
                                          <p:spTgt spid="12"/>
                                        </p:tgtEl>
                                        <p:attrNameLst>
                                          <p:attrName>style.rotation</p:attrName>
                                        </p:attrNameLst>
                                      </p:cBhvr>
                                      <p:tavLst>
                                        <p:tav tm="0">
                                          <p:val>
                                            <p:fltVal val="-90"/>
                                          </p:val>
                                        </p:tav>
                                        <p:tav tm="100000">
                                          <p:val>
                                            <p:fltVal val="0"/>
                                          </p:val>
                                        </p:tav>
                                      </p:tavLst>
                                    </p:anim>
                                    <p:anim calcmode="lin" valueType="num">
                                      <p:cBhvr>
                                        <p:cTn id="59" dur="800" decel="100000" fill="hold"/>
                                        <p:tgtEl>
                                          <p:spTgt spid="12"/>
                                        </p:tgtEl>
                                        <p:attrNameLst>
                                          <p:attrName>ppt_x</p:attrName>
                                        </p:attrNameLst>
                                      </p:cBhvr>
                                      <p:tavLst>
                                        <p:tav tm="0">
                                          <p:val>
                                            <p:strVal val="#ppt_x+0.4"/>
                                          </p:val>
                                        </p:tav>
                                        <p:tav tm="100000">
                                          <p:val>
                                            <p:strVal val="#ppt_x-0.05"/>
                                          </p:val>
                                        </p:tav>
                                      </p:tavLst>
                                    </p:anim>
                                    <p:anim calcmode="lin" valueType="num">
                                      <p:cBhvr>
                                        <p:cTn id="60" dur="800" decel="100000" fill="hold"/>
                                        <p:tgtEl>
                                          <p:spTgt spid="12"/>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smtClean="0"/>
              <a:t>Revenge of the Cable Myths</a:t>
            </a:r>
          </a:p>
        </p:txBody>
      </p:sp>
      <p:sp>
        <p:nvSpPr>
          <p:cNvPr id="2" name="Text Placeholder 1"/>
          <p:cNvSpPr>
            <a:spLocks noGrp="1"/>
          </p:cNvSpPr>
          <p:nvPr>
            <p:ph type="body" sz="quarter" idx="10"/>
          </p:nvPr>
        </p:nvSpPr>
        <p:spPr/>
        <p:txBody>
          <a:bodyPr/>
          <a:lstStyle/>
          <a:p>
            <a:r>
              <a:rPr lang="en-US" dirty="0" smtClean="0"/>
              <a:t>Industry myths to be tested</a:t>
            </a:r>
            <a:endParaRPr lang="en-US" dirty="0"/>
          </a:p>
        </p:txBody>
      </p:sp>
      <p:sp>
        <p:nvSpPr>
          <p:cNvPr id="3" name="Text Placeholder 2"/>
          <p:cNvSpPr>
            <a:spLocks noGrp="1"/>
          </p:cNvSpPr>
          <p:nvPr>
            <p:ph type="body" sz="quarter" idx="11"/>
          </p:nvPr>
        </p:nvSpPr>
        <p:spPr/>
        <p:txBody>
          <a:bodyPr>
            <a:normAutofit/>
          </a:bodyPr>
          <a:lstStyle/>
          <a:p>
            <a:pPr>
              <a:buFont typeface="Arial"/>
              <a:buChar char="•"/>
            </a:pPr>
            <a:r>
              <a:rPr lang="en-US" dirty="0"/>
              <a:t>Cables that avoid U.S. territory are free from mass surveillance</a:t>
            </a:r>
          </a:p>
          <a:p>
            <a:pPr>
              <a:buFont typeface="Arial"/>
              <a:buChar char="•"/>
            </a:pPr>
            <a:r>
              <a:rPr lang="en-US" dirty="0" smtClean="0"/>
              <a:t>Internet </a:t>
            </a:r>
            <a:r>
              <a:rPr lang="en-US" dirty="0"/>
              <a:t>providers around the world have become less reliant on the U.S. as a result of the Snowden revelations</a:t>
            </a:r>
          </a:p>
          <a:p>
            <a:pPr>
              <a:buFont typeface="Arial"/>
              <a:buChar char="•"/>
            </a:pPr>
            <a:r>
              <a:rPr lang="en-US" dirty="0" smtClean="0"/>
              <a:t>Sharks </a:t>
            </a:r>
            <a:r>
              <a:rPr lang="en-US" dirty="0"/>
              <a:t>pose the greatest danger to undersea cable infrastructure</a:t>
            </a:r>
          </a:p>
          <a:p>
            <a:pPr>
              <a:buFont typeface="Arial"/>
              <a:buChar char="•"/>
            </a:pPr>
            <a:r>
              <a:rPr lang="en-US" dirty="0"/>
              <a:t>Demand for submarine cable capacity is doubling every 2 </a:t>
            </a:r>
            <a:r>
              <a:rPr lang="en-US" dirty="0" smtClean="0"/>
              <a:t>years</a:t>
            </a:r>
            <a:endParaRPr lang="en-US" dirty="0"/>
          </a:p>
          <a:p>
            <a:pPr>
              <a:buFont typeface="Arial"/>
              <a:buChar char="•"/>
            </a:pPr>
            <a:r>
              <a:rPr lang="en-US" dirty="0"/>
              <a:t>Content providers need fiber pairs everywhere</a:t>
            </a:r>
          </a:p>
          <a:p>
            <a:pPr>
              <a:buFont typeface="Arial"/>
              <a:buChar char="•"/>
            </a:pPr>
            <a:r>
              <a:rPr lang="en-US" dirty="0"/>
              <a:t>2010 Trans-Atlantic Paper </a:t>
            </a:r>
            <a:r>
              <a:rPr lang="en-US" dirty="0" smtClean="0"/>
              <a:t>Retrospective</a:t>
            </a:r>
            <a:endParaRPr lang="en-US" dirty="0"/>
          </a:p>
        </p:txBody>
      </p:sp>
    </p:spTree>
    <p:extLst>
      <p:ext uri="{BB962C8B-B14F-4D97-AF65-F5344CB8AC3E}">
        <p14:creationId xmlns:p14="http://schemas.microsoft.com/office/powerpoint/2010/main" val="200392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smtClean="0"/>
              <a:t>Revenge of the Cable Myths</a:t>
            </a:r>
          </a:p>
        </p:txBody>
      </p:sp>
      <p:sp>
        <p:nvSpPr>
          <p:cNvPr id="2" name="Text Placeholder 1"/>
          <p:cNvSpPr>
            <a:spLocks noGrp="1"/>
          </p:cNvSpPr>
          <p:nvPr>
            <p:ph type="body" sz="quarter" idx="10"/>
          </p:nvPr>
        </p:nvSpPr>
        <p:spPr/>
        <p:txBody>
          <a:bodyPr/>
          <a:lstStyle/>
          <a:p>
            <a:r>
              <a:rPr lang="en-US" dirty="0"/>
              <a:t>Industry myths to be tested</a:t>
            </a:r>
          </a:p>
        </p:txBody>
      </p:sp>
      <p:sp>
        <p:nvSpPr>
          <p:cNvPr id="3" name="Text Placeholder 2"/>
          <p:cNvSpPr>
            <a:spLocks noGrp="1"/>
          </p:cNvSpPr>
          <p:nvPr>
            <p:ph type="body" sz="quarter" idx="11"/>
          </p:nvPr>
        </p:nvSpPr>
        <p:spPr/>
        <p:txBody>
          <a:bodyPr>
            <a:normAutofit/>
          </a:bodyPr>
          <a:lstStyle/>
          <a:p>
            <a:pPr>
              <a:buFont typeface="Arial"/>
              <a:buChar char="•"/>
            </a:pPr>
            <a:r>
              <a:rPr lang="en-US" dirty="0" smtClean="0"/>
              <a:t>The </a:t>
            </a:r>
            <a:r>
              <a:rPr lang="en-US" dirty="0"/>
              <a:t>global network has never been more resilient</a:t>
            </a:r>
          </a:p>
          <a:p>
            <a:pPr>
              <a:buFont typeface="Arial"/>
              <a:buChar char="•"/>
            </a:pPr>
            <a:r>
              <a:rPr lang="en-US" dirty="0"/>
              <a:t>Netflix has huge subsea capacity requirements</a:t>
            </a:r>
          </a:p>
          <a:p>
            <a:pPr>
              <a:buFont typeface="Arial"/>
              <a:buChar char="•"/>
            </a:pPr>
            <a:r>
              <a:rPr lang="en-US" dirty="0"/>
              <a:t>The destruction of a single satellite would cause half of North America to “lose their Facebook”</a:t>
            </a:r>
          </a:p>
          <a:p>
            <a:pPr>
              <a:buFont typeface="Arial"/>
              <a:buChar char="•"/>
            </a:pPr>
            <a:r>
              <a:rPr lang="en-US" dirty="0"/>
              <a:t>Energy costs are driving build decisions of data centers (and therefore networks)</a:t>
            </a:r>
          </a:p>
          <a:p>
            <a:pPr>
              <a:buFont typeface="Arial"/>
              <a:buChar char="•"/>
            </a:pPr>
            <a:r>
              <a:rPr lang="en-US" dirty="0"/>
              <a:t>The problem of multiple parties attempting to build on the same (or similar) path is unique to the subsea industry</a:t>
            </a:r>
          </a:p>
          <a:p>
            <a:pPr>
              <a:buFont typeface="Arial"/>
              <a:buChar char="•"/>
            </a:pPr>
            <a:r>
              <a:rPr lang="en-US" dirty="0"/>
              <a:t>“Adult” content drives most Internet </a:t>
            </a:r>
            <a:r>
              <a:rPr lang="en-US" dirty="0" smtClean="0"/>
              <a:t>traffic</a:t>
            </a:r>
            <a:endParaRPr lang="en-US" dirty="0"/>
          </a:p>
        </p:txBody>
      </p:sp>
    </p:spTree>
    <p:extLst>
      <p:ext uri="{BB962C8B-B14F-4D97-AF65-F5344CB8AC3E}">
        <p14:creationId xmlns:p14="http://schemas.microsoft.com/office/powerpoint/2010/main" val="1428556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dirty="0" smtClean="0"/>
              <a:t>Energy Costs Myth</a:t>
            </a:r>
          </a:p>
        </p:txBody>
      </p:sp>
      <p:sp>
        <p:nvSpPr>
          <p:cNvPr id="29699" name="Text Placeholder 3"/>
          <p:cNvSpPr>
            <a:spLocks noGrp="1"/>
          </p:cNvSpPr>
          <p:nvPr>
            <p:ph type="body" sz="quarter" idx="11"/>
          </p:nvPr>
        </p:nvSpPr>
        <p:spPr/>
        <p:txBody>
          <a:bodyPr/>
          <a:lstStyle/>
          <a:p>
            <a:pPr>
              <a:buFont typeface="Arial"/>
              <a:buChar char="•"/>
            </a:pPr>
            <a:r>
              <a:rPr lang="en-US" dirty="0" smtClean="0"/>
              <a:t>The Myth: Energy costs are driving build decisions of data centers (and therefore networks)</a:t>
            </a:r>
          </a:p>
          <a:p>
            <a:pPr>
              <a:buFont typeface="Arial"/>
              <a:buChar char="•"/>
            </a:pPr>
            <a:r>
              <a:rPr lang="en-US" dirty="0" smtClean="0"/>
              <a:t>Conclusion: ???</a:t>
            </a:r>
          </a:p>
          <a:p>
            <a:pPr>
              <a:buFont typeface="Arial"/>
              <a:buChar char="•"/>
            </a:pPr>
            <a:r>
              <a:rPr lang="en-US" dirty="0" smtClean="0"/>
              <a:t>Status: ???</a:t>
            </a:r>
          </a:p>
          <a:p>
            <a:pPr lvl="1"/>
            <a:endParaRPr lang="en-US" dirty="0" smtClean="0"/>
          </a:p>
        </p:txBody>
      </p:sp>
    </p:spTree>
    <p:extLst>
      <p:ext uri="{BB962C8B-B14F-4D97-AF65-F5344CB8AC3E}">
        <p14:creationId xmlns:p14="http://schemas.microsoft.com/office/powerpoint/2010/main" val="2925489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in Charge Here?</a:t>
            </a:r>
            <a:endParaRPr lang="en-US" dirty="0"/>
          </a:p>
        </p:txBody>
      </p:sp>
      <p:sp>
        <p:nvSpPr>
          <p:cNvPr id="8" name="TextBox 7"/>
          <p:cNvSpPr txBox="1">
            <a:spLocks noChangeArrowheads="1"/>
          </p:cNvSpPr>
          <p:nvPr/>
        </p:nvSpPr>
        <p:spPr bwMode="auto">
          <a:xfrm>
            <a:off x="1423582" y="938284"/>
            <a:ext cx="265970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smtClean="0">
                <a:solidFill>
                  <a:srgbClr val="4A206A"/>
                </a:solidFill>
                <a:latin typeface="Arial"/>
                <a:cs typeface="Arial"/>
              </a:rPr>
              <a:t>Cost of 120 MW Data Center</a:t>
            </a:r>
            <a:endParaRPr lang="en-US" sz="1500" dirty="0">
              <a:solidFill>
                <a:srgbClr val="4A206A"/>
              </a:solidFill>
              <a:latin typeface="Arial"/>
              <a:cs typeface="Arial"/>
            </a:endParaRPr>
          </a:p>
        </p:txBody>
      </p:sp>
      <p:sp>
        <p:nvSpPr>
          <p:cNvPr id="10" name="TextBox 9"/>
          <p:cNvSpPr txBox="1">
            <a:spLocks noChangeArrowheads="1"/>
          </p:cNvSpPr>
          <p:nvPr/>
        </p:nvSpPr>
        <p:spPr bwMode="auto">
          <a:xfrm>
            <a:off x="5105938" y="938284"/>
            <a:ext cx="30502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smtClean="0">
                <a:solidFill>
                  <a:srgbClr val="4A206A"/>
                </a:solidFill>
                <a:latin typeface="Arial"/>
                <a:cs typeface="Arial"/>
              </a:rPr>
              <a:t>Cost of Trans-Oceanic Sub Cable</a:t>
            </a:r>
            <a:endParaRPr lang="en-US" sz="1500" dirty="0">
              <a:solidFill>
                <a:srgbClr val="4A206A"/>
              </a:solidFill>
              <a:latin typeface="Arial"/>
              <a:cs typeface="Arial"/>
            </a:endParaRPr>
          </a:p>
        </p:txBody>
      </p:sp>
      <p:sp>
        <p:nvSpPr>
          <p:cNvPr id="11" name="TextBox 10"/>
          <p:cNvSpPr txBox="1">
            <a:spLocks noChangeArrowheads="1"/>
          </p:cNvSpPr>
          <p:nvPr/>
        </p:nvSpPr>
        <p:spPr bwMode="auto">
          <a:xfrm>
            <a:off x="612775" y="2170173"/>
            <a:ext cx="42813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9600" b="1" dirty="0" smtClean="0">
                <a:solidFill>
                  <a:srgbClr val="4A206A"/>
                </a:solidFill>
                <a:latin typeface="Arial"/>
                <a:cs typeface="Arial"/>
              </a:rPr>
              <a:t>$770m</a:t>
            </a:r>
            <a:endParaRPr lang="en-US" sz="9600" b="1" dirty="0">
              <a:solidFill>
                <a:srgbClr val="4A206A"/>
              </a:solidFill>
              <a:latin typeface="Arial"/>
              <a:cs typeface="Arial"/>
            </a:endParaRPr>
          </a:p>
        </p:txBody>
      </p:sp>
      <p:sp>
        <p:nvSpPr>
          <p:cNvPr id="12" name="TextBox 11"/>
          <p:cNvSpPr txBox="1">
            <a:spLocks noChangeArrowheads="1"/>
          </p:cNvSpPr>
          <p:nvPr/>
        </p:nvSpPr>
        <p:spPr bwMode="auto">
          <a:xfrm>
            <a:off x="5359348" y="2890405"/>
            <a:ext cx="254343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b="1" dirty="0" smtClean="0">
                <a:solidFill>
                  <a:srgbClr val="4A206A"/>
                </a:solidFill>
                <a:latin typeface="Arial"/>
                <a:cs typeface="Arial"/>
              </a:rPr>
              <a:t>$250m</a:t>
            </a:r>
            <a:endParaRPr lang="en-US" sz="3200" b="1" dirty="0">
              <a:solidFill>
                <a:srgbClr val="4A206A"/>
              </a:solidFill>
              <a:latin typeface="Arial"/>
              <a:cs typeface="Arial"/>
            </a:endParaRPr>
          </a:p>
        </p:txBody>
      </p:sp>
    </p:spTree>
    <p:extLst>
      <p:ext uri="{BB962C8B-B14F-4D97-AF65-F5344CB8AC3E}">
        <p14:creationId xmlns:p14="http://schemas.microsoft.com/office/powerpoint/2010/main" val="3018096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Matters</a:t>
            </a:r>
            <a:endParaRPr lang="en-US" dirty="0"/>
          </a:p>
        </p:txBody>
      </p:sp>
      <p:sp>
        <p:nvSpPr>
          <p:cNvPr id="8" name="TextBox 7"/>
          <p:cNvSpPr txBox="1">
            <a:spLocks noChangeArrowheads="1"/>
          </p:cNvSpPr>
          <p:nvPr/>
        </p:nvSpPr>
        <p:spPr bwMode="auto">
          <a:xfrm>
            <a:off x="1963103" y="918746"/>
            <a:ext cx="5217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Arial"/>
                <a:cs typeface="Arial"/>
              </a:rPr>
              <a:t>Industrial Power Rates, California vs. Washington State</a:t>
            </a:r>
            <a:endParaRPr lang="en-US" sz="1600" dirty="0">
              <a:latin typeface="Arial"/>
              <a:cs typeface="Arial"/>
            </a:endParaRPr>
          </a:p>
        </p:txBody>
      </p:sp>
      <p:sp>
        <p:nvSpPr>
          <p:cNvPr id="9" name="TextBox 2"/>
          <p:cNvSpPr txBox="1">
            <a:spLocks noChangeArrowheads="1"/>
          </p:cNvSpPr>
          <p:nvPr/>
        </p:nvSpPr>
        <p:spPr bwMode="auto">
          <a:xfrm>
            <a:off x="124313" y="4403937"/>
            <a:ext cx="276229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700" dirty="0" smtClean="0">
                <a:solidFill>
                  <a:srgbClr val="000000"/>
                </a:solidFill>
                <a:latin typeface="Helvetica"/>
                <a:ea typeface="Lucida Grande"/>
                <a:cs typeface="Helvetica"/>
              </a:rPr>
              <a:t>Source: </a:t>
            </a:r>
            <a:r>
              <a:rPr lang="en-US" sz="700" dirty="0">
                <a:solidFill>
                  <a:srgbClr val="000000"/>
                </a:solidFill>
                <a:latin typeface="Helvetica"/>
                <a:ea typeface="Lucida Grande"/>
                <a:cs typeface="Helvetica"/>
              </a:rPr>
              <a:t>U.S. Energy Information </a:t>
            </a:r>
            <a:r>
              <a:rPr lang="en-US" sz="700" dirty="0" smtClean="0">
                <a:solidFill>
                  <a:srgbClr val="000000"/>
                </a:solidFill>
                <a:latin typeface="Helvetica"/>
                <a:ea typeface="Lucida Grande"/>
                <a:cs typeface="Helvetica"/>
              </a:rPr>
              <a:t>Administration (electricity prices)</a:t>
            </a:r>
            <a:endParaRPr lang="en-US" sz="700" dirty="0">
              <a:latin typeface="Helvetica"/>
              <a:cs typeface="Helvetica"/>
            </a:endParaRPr>
          </a:p>
        </p:txBody>
      </p:sp>
      <p:pic>
        <p:nvPicPr>
          <p:cNvPr id="4" name="Picture 3"/>
          <p:cNvPicPr>
            <a:picLocks noChangeAspect="1"/>
          </p:cNvPicPr>
          <p:nvPr/>
        </p:nvPicPr>
        <p:blipFill>
          <a:blip r:embed="rId3"/>
          <a:stretch>
            <a:fillRect/>
          </a:stretch>
        </p:blipFill>
        <p:spPr>
          <a:xfrm>
            <a:off x="1040130" y="1466480"/>
            <a:ext cx="7063740" cy="1565910"/>
          </a:xfrm>
          <a:prstGeom prst="rect">
            <a:avLst/>
          </a:prstGeom>
        </p:spPr>
      </p:pic>
      <p:pic>
        <p:nvPicPr>
          <p:cNvPr id="5" name="Picture 4"/>
          <p:cNvPicPr>
            <a:picLocks noChangeAspect="1"/>
          </p:cNvPicPr>
          <p:nvPr/>
        </p:nvPicPr>
        <p:blipFill>
          <a:blip r:embed="rId4"/>
          <a:stretch>
            <a:fillRect/>
          </a:stretch>
        </p:blipFill>
        <p:spPr>
          <a:xfrm>
            <a:off x="1038708" y="1466480"/>
            <a:ext cx="5029200" cy="1565910"/>
          </a:xfrm>
          <a:prstGeom prst="rect">
            <a:avLst/>
          </a:prstGeom>
        </p:spPr>
      </p:pic>
    </p:spTree>
    <p:extLst>
      <p:ext uri="{BB962C8B-B14F-4D97-AF65-F5344CB8AC3E}">
        <p14:creationId xmlns:p14="http://schemas.microsoft.com/office/powerpoint/2010/main" val="446915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bOptic 2016 PowerPoint Presentation Template">
  <a:themeElements>
    <a:clrScheme name="SubOptic 2016">
      <a:dk1>
        <a:srgbClr val="4F2F7B"/>
      </a:dk1>
      <a:lt1>
        <a:srgbClr val="FFFFFF"/>
      </a:lt1>
      <a:dk2>
        <a:srgbClr val="000F32"/>
      </a:dk2>
      <a:lt2>
        <a:srgbClr val="7F7F7F"/>
      </a:lt2>
      <a:accent1>
        <a:srgbClr val="C55A11"/>
      </a:accent1>
      <a:accent2>
        <a:srgbClr val="31869C"/>
      </a:accent2>
      <a:accent3>
        <a:srgbClr val="77933C"/>
      </a:accent3>
      <a:accent4>
        <a:srgbClr val="FAC090"/>
      </a:accent4>
      <a:accent5>
        <a:srgbClr val="B7DDE8"/>
      </a:accent5>
      <a:accent6>
        <a:srgbClr val="C3D59B"/>
      </a:accent6>
      <a:hlink>
        <a:srgbClr val="0645AD"/>
      </a:hlink>
      <a:folHlink>
        <a:srgbClr val="0B0080"/>
      </a:folHlink>
    </a:clrScheme>
    <a:fontScheme name="SubOpt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bOptic 2016 Introduction">
  <a:themeElements>
    <a:clrScheme name="SubOptic 2016">
      <a:dk1>
        <a:srgbClr val="4F2F7B"/>
      </a:dk1>
      <a:lt1>
        <a:srgbClr val="FFFFFF"/>
      </a:lt1>
      <a:dk2>
        <a:srgbClr val="000F32"/>
      </a:dk2>
      <a:lt2>
        <a:srgbClr val="7F7F7F"/>
      </a:lt2>
      <a:accent1>
        <a:srgbClr val="C55A11"/>
      </a:accent1>
      <a:accent2>
        <a:srgbClr val="31869C"/>
      </a:accent2>
      <a:accent3>
        <a:srgbClr val="77933C"/>
      </a:accent3>
      <a:accent4>
        <a:srgbClr val="FAC090"/>
      </a:accent4>
      <a:accent5>
        <a:srgbClr val="B7DDE8"/>
      </a:accent5>
      <a:accent6>
        <a:srgbClr val="C3D59B"/>
      </a:accent6>
      <a:hlink>
        <a:srgbClr val="0645AD"/>
      </a:hlink>
      <a:folHlink>
        <a:srgbClr val="0B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bOptic 2016 Content">
  <a:themeElements>
    <a:clrScheme name="SubOptic 2016">
      <a:dk1>
        <a:srgbClr val="4F2F7B"/>
      </a:dk1>
      <a:lt1>
        <a:srgbClr val="FFFFFF"/>
      </a:lt1>
      <a:dk2>
        <a:srgbClr val="000F32"/>
      </a:dk2>
      <a:lt2>
        <a:srgbClr val="7F7F7F"/>
      </a:lt2>
      <a:accent1>
        <a:srgbClr val="C55A11"/>
      </a:accent1>
      <a:accent2>
        <a:srgbClr val="31869C"/>
      </a:accent2>
      <a:accent3>
        <a:srgbClr val="77933C"/>
      </a:accent3>
      <a:accent4>
        <a:srgbClr val="FAC090"/>
      </a:accent4>
      <a:accent5>
        <a:srgbClr val="B7DDE8"/>
      </a:accent5>
      <a:accent6>
        <a:srgbClr val="C3D59B"/>
      </a:accent6>
      <a:hlink>
        <a:srgbClr val="0645AD"/>
      </a:hlink>
      <a:folHlink>
        <a:srgbClr val="0B0080"/>
      </a:folHlink>
    </a:clrScheme>
    <a:fontScheme name="Nokia Pure">
      <a:majorFont>
        <a:latin typeface="Nokia Pure Headline Light"/>
        <a:ea typeface=""/>
        <a:cs typeface=""/>
      </a:majorFont>
      <a:minorFont>
        <a:latin typeface="Nokia Pure Tex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fontAlgn="auto">
          <a:spcBef>
            <a:spcPts val="0"/>
          </a:spcBef>
          <a:spcAft>
            <a:spcPts val="0"/>
          </a:spcAft>
          <a:defRPr sz="1200"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72000" tIns="72000" rIns="72000" bIns="72000" rtlCol="0">
        <a:spAutoFit/>
      </a:bodyPr>
      <a:lstStyle>
        <a:defPPr marR="0" algn="l" defTabSz="457200" rtl="0" eaLnBrk="1" fontAlgn="base" latinLnBrk="0" hangingPunct="1">
          <a:lnSpc>
            <a:spcPct val="100000"/>
          </a:lnSpc>
          <a:spcBef>
            <a:spcPts val="0"/>
          </a:spcBef>
          <a:spcAft>
            <a:spcPct val="0"/>
          </a:spcAft>
          <a:buClr>
            <a:srgbClr val="001135"/>
          </a:buClr>
          <a:buSzTx/>
          <a:tabLst/>
          <a:defRPr sz="1400" dirty="0" smtClean="0">
            <a:solidFill>
              <a:schemeClr val="tx2"/>
            </a:solidFill>
            <a:latin typeface="+mn-lt"/>
            <a:ea typeface="Nokia Pure Text" panose="020B0503020202020204" pitchFamily="34" charset="0"/>
            <a:cs typeface="Nokia Pure Headline Light"/>
          </a:defRPr>
        </a:defPPr>
      </a:lstStyle>
    </a:txDef>
  </a:objectDefaults>
  <a:extraClrSchemeLst/>
  <a:extLst>
    <a:ext uri="{05A4C25C-085E-4340-85A3-A5531E510DB2}">
      <thm15:themeFamily xmlns="" xmlns:thm15="http://schemas.microsoft.com/office/thememl/2012/main" name="Nokia_Pure_PPT_CORP_V3.1" id="{655C0B4C-DD58-4366-A06D-BF0A1B81A469}" vid="{6AA74208-B53C-4696-ADC1-7541119D5A96}"/>
    </a:ext>
  </a:extLst>
</a:theme>
</file>

<file path=ppt/theme/theme4.xml><?xml version="1.0" encoding="utf-8"?>
<a:theme xmlns:a="http://schemas.openxmlformats.org/drawingml/2006/main" name="1_SubOptic 2016 Introduction">
  <a:themeElements>
    <a:clrScheme name="SubOptic 2016">
      <a:dk1>
        <a:srgbClr val="4F2F7B"/>
      </a:dk1>
      <a:lt1>
        <a:srgbClr val="FFFFFF"/>
      </a:lt1>
      <a:dk2>
        <a:srgbClr val="000F32"/>
      </a:dk2>
      <a:lt2>
        <a:srgbClr val="7F7F7F"/>
      </a:lt2>
      <a:accent1>
        <a:srgbClr val="C55A11"/>
      </a:accent1>
      <a:accent2>
        <a:srgbClr val="31869C"/>
      </a:accent2>
      <a:accent3>
        <a:srgbClr val="77933C"/>
      </a:accent3>
      <a:accent4>
        <a:srgbClr val="FAC090"/>
      </a:accent4>
      <a:accent5>
        <a:srgbClr val="B7DDE8"/>
      </a:accent5>
      <a:accent6>
        <a:srgbClr val="C3D59B"/>
      </a:accent6>
      <a:hlink>
        <a:srgbClr val="0645AD"/>
      </a:hlink>
      <a:folHlink>
        <a:srgbClr val="0B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ubOptic 2016 Final slide">
  <a:themeElements>
    <a:clrScheme name="SubOptic 2016">
      <a:dk1>
        <a:srgbClr val="4F2F7B"/>
      </a:dk1>
      <a:lt1>
        <a:srgbClr val="FFFFFF"/>
      </a:lt1>
      <a:dk2>
        <a:srgbClr val="000F32"/>
      </a:dk2>
      <a:lt2>
        <a:srgbClr val="7F7F7F"/>
      </a:lt2>
      <a:accent1>
        <a:srgbClr val="C55A11"/>
      </a:accent1>
      <a:accent2>
        <a:srgbClr val="31869C"/>
      </a:accent2>
      <a:accent3>
        <a:srgbClr val="77933C"/>
      </a:accent3>
      <a:accent4>
        <a:srgbClr val="FAC090"/>
      </a:accent4>
      <a:accent5>
        <a:srgbClr val="B7DDE8"/>
      </a:accent5>
      <a:accent6>
        <a:srgbClr val="C3D59B"/>
      </a:accent6>
      <a:hlink>
        <a:srgbClr val="0645AD"/>
      </a:hlink>
      <a:folHlink>
        <a:srgbClr val="0B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Nokia_Pure_PPT_CORP_V3.1" id="{655C0B4C-DD58-4366-A06D-BF0A1B81A469}" vid="{AD46D50E-C031-467B-95C1-0B5C9E2FA56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SubOptic 2016 PowerPoint Presentation Template</Template>
  <TotalTime>0</TotalTime>
  <Words>1800</Words>
  <Application>Microsoft Macintosh PowerPoint</Application>
  <PresentationFormat>On-screen Show (16:9)</PresentationFormat>
  <Paragraphs>240</Paragraphs>
  <Slides>44</Slides>
  <Notes>18</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SubOptic 2016 PowerPoint Presentation Template</vt:lpstr>
      <vt:lpstr>SubOptic 2016 Introduction</vt:lpstr>
      <vt:lpstr>SubOptic 2016 Content</vt:lpstr>
      <vt:lpstr>1_SubOptic 2016 Introduction</vt:lpstr>
      <vt:lpstr>SubOptic 2016 Final slide</vt:lpstr>
      <vt:lpstr>Mythbusters 2</vt:lpstr>
      <vt:lpstr>Presenter Profile</vt:lpstr>
      <vt:lpstr>Presenter Profile</vt:lpstr>
      <vt:lpstr>Revenge of the Cable Myths</vt:lpstr>
      <vt:lpstr>Revenge of the Cable Myths</vt:lpstr>
      <vt:lpstr>Revenge of the Cable Myths</vt:lpstr>
      <vt:lpstr>Energy Costs Myth</vt:lpstr>
      <vt:lpstr>Who’s in Charge Here?</vt:lpstr>
      <vt:lpstr>Location Matters</vt:lpstr>
      <vt:lpstr>Taxes Also Matter</vt:lpstr>
      <vt:lpstr>Energy Costs Myth</vt:lpstr>
      <vt:lpstr>Funding Myth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Discovery” </vt:lpstr>
      <vt:lpstr>Funding Myth</vt:lpstr>
      <vt:lpstr>Funding Myth</vt:lpstr>
      <vt:lpstr>Funding Myth</vt:lpstr>
      <vt:lpstr>Adult Traffic Myth</vt:lpstr>
      <vt:lpstr>Adult Traffic Myth</vt:lpstr>
      <vt:lpstr>Single-Site Data, 2015</vt:lpstr>
      <vt:lpstr>Adult Traffic Myth</vt:lpstr>
      <vt:lpstr>Adult Content Not Legal Everywhere …</vt:lpstr>
      <vt:lpstr>… But Nevertheless Ubiquitous</vt:lpstr>
      <vt:lpstr>Adult Content Big on Some Routes</vt:lpstr>
      <vt:lpstr>Adult Traffic Myth</vt:lpstr>
      <vt:lpstr>A Palette Cleanser</vt:lpstr>
      <vt:lpstr>PowerPoint Presentation</vt:lpstr>
      <vt:lpstr>Revenge of the Cable Myths</vt:lpstr>
      <vt:lpstr>Revenge of the Cable Myths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Slide Template</dc:subject>
  <dc:creator/>
  <cp:keywords>Oral &amp; Masterclass Sessions</cp:keywords>
  <cp:lastModifiedBy/>
  <cp:revision>1</cp:revision>
  <dcterms:created xsi:type="dcterms:W3CDTF">2016-02-24T15:38:38Z</dcterms:created>
  <dcterms:modified xsi:type="dcterms:W3CDTF">2016-06-30T18:17:13Z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-552877725</vt:i4>
  </property>
  <property fmtid="{D5CDD505-2E9C-101B-9397-08002B2CF9AE}" pid="3" name="_NewReviewCycle">
    <vt:lpwstr/>
  </property>
  <property fmtid="{D5CDD505-2E9C-101B-9397-08002B2CF9AE}" pid="4" name="_PreviousAdHocReviewCycleID">
    <vt:i4>291263486</vt:i4>
  </property>
</Properties>
</file>