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843" r:id="rId1"/>
    <p:sldMasterId id="2147483846" r:id="rId2"/>
    <p:sldMasterId id="2147483648" r:id="rId3"/>
    <p:sldMasterId id="2147483859" r:id="rId4"/>
    <p:sldMasterId id="2147483824" r:id="rId5"/>
  </p:sldMasterIdLst>
  <p:notesMasterIdLst>
    <p:notesMasterId r:id="rId55"/>
  </p:notesMasterIdLst>
  <p:handoutMasterIdLst>
    <p:handoutMasterId r:id="rId56"/>
  </p:handoutMasterIdLst>
  <p:sldIdLst>
    <p:sldId id="462" r:id="rId6"/>
    <p:sldId id="396" r:id="rId7"/>
    <p:sldId id="446" r:id="rId8"/>
    <p:sldId id="448" r:id="rId9"/>
    <p:sldId id="476" r:id="rId10"/>
    <p:sldId id="477" r:id="rId11"/>
    <p:sldId id="478" r:id="rId12"/>
    <p:sldId id="479" r:id="rId13"/>
    <p:sldId id="611" r:id="rId14"/>
    <p:sldId id="480" r:id="rId15"/>
    <p:sldId id="481" r:id="rId16"/>
    <p:sldId id="482" r:id="rId17"/>
    <p:sldId id="483" r:id="rId18"/>
    <p:sldId id="484" r:id="rId19"/>
    <p:sldId id="485" r:id="rId20"/>
    <p:sldId id="486" r:id="rId21"/>
    <p:sldId id="487" r:id="rId22"/>
    <p:sldId id="488" r:id="rId23"/>
    <p:sldId id="489" r:id="rId24"/>
    <p:sldId id="490" r:id="rId25"/>
    <p:sldId id="491" r:id="rId26"/>
    <p:sldId id="492" r:id="rId27"/>
    <p:sldId id="493" r:id="rId28"/>
    <p:sldId id="494" r:id="rId29"/>
    <p:sldId id="495" r:id="rId30"/>
    <p:sldId id="496" r:id="rId31"/>
    <p:sldId id="497" r:id="rId32"/>
    <p:sldId id="463" r:id="rId33"/>
    <p:sldId id="464" r:id="rId34"/>
    <p:sldId id="465" r:id="rId35"/>
    <p:sldId id="466" r:id="rId36"/>
    <p:sldId id="467" r:id="rId37"/>
    <p:sldId id="468" r:id="rId38"/>
    <p:sldId id="469" r:id="rId39"/>
    <p:sldId id="470" r:id="rId40"/>
    <p:sldId id="471" r:id="rId41"/>
    <p:sldId id="472" r:id="rId42"/>
    <p:sldId id="473" r:id="rId43"/>
    <p:sldId id="474" r:id="rId44"/>
    <p:sldId id="475" r:id="rId45"/>
    <p:sldId id="498" r:id="rId46"/>
    <p:sldId id="499" r:id="rId47"/>
    <p:sldId id="500" r:id="rId48"/>
    <p:sldId id="501" r:id="rId49"/>
    <p:sldId id="502" r:id="rId50"/>
    <p:sldId id="503" r:id="rId51"/>
    <p:sldId id="504" r:id="rId52"/>
    <p:sldId id="612" r:id="rId53"/>
    <p:sldId id="390" r:id="rId54"/>
  </p:sldIdLst>
  <p:sldSz cx="9144000" cy="5143500" type="screen16x9"/>
  <p:notesSz cx="6797675" cy="9926638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206A"/>
    <a:srgbClr val="FFFFFF"/>
    <a:srgbClr val="BEC8D2"/>
    <a:srgbClr val="001135"/>
    <a:srgbClr val="273142"/>
    <a:srgbClr val="4D5766"/>
    <a:srgbClr val="EDF2F5"/>
    <a:srgbClr val="98A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87" autoAdjust="0"/>
    <p:restoredTop sz="85354" autoAdjust="0"/>
  </p:normalViewPr>
  <p:slideViewPr>
    <p:cSldViewPr snapToGrid="0">
      <p:cViewPr>
        <p:scale>
          <a:sx n="99" d="100"/>
          <a:sy n="99" d="100"/>
        </p:scale>
        <p:origin x="-1144" y="-80"/>
      </p:cViewPr>
      <p:guideLst>
        <p:guide orient="horz" pos="810"/>
        <p:guide orient="horz" pos="1638"/>
        <p:guide orient="horz" pos="2887"/>
        <p:guide orient="horz" pos="455"/>
        <p:guide pos="2985"/>
        <p:guide pos="386"/>
        <p:guide pos="5374"/>
      </p:guideLst>
    </p:cSldViewPr>
  </p:slideViewPr>
  <p:outlineViewPr>
    <p:cViewPr>
      <p:scale>
        <a:sx n="33" d="100"/>
        <a:sy n="33" d="100"/>
      </p:scale>
      <p:origin x="0" y="6879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3" d="100"/>
        <a:sy n="93" d="100"/>
      </p:scale>
      <p:origin x="0" y="3240"/>
    </p:cViewPr>
  </p:sorterViewPr>
  <p:notesViewPr>
    <p:cSldViewPr snapToGrid="0">
      <p:cViewPr varScale="1">
        <p:scale>
          <a:sx n="82" d="100"/>
          <a:sy n="82" d="100"/>
        </p:scale>
        <p:origin x="3972" y="84"/>
      </p:cViewPr>
      <p:guideLst>
        <p:guide orient="horz" pos="2896"/>
        <p:guide orient="horz" pos="3150"/>
        <p:guide orient="horz" pos="2875"/>
        <p:guide orient="horz" pos="3127"/>
        <p:guide pos="2180"/>
        <p:guide pos="2165"/>
        <p:guide pos="2156"/>
        <p:guide pos="2142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268" tIns="45635" rIns="91268" bIns="4563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268" tIns="45635" rIns="91268" bIns="4563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60E71CA-283E-4C0C-97E0-E181D6F81015}" type="datetimeFigureOut">
              <a:rPr lang="en-US"/>
              <a:pPr>
                <a:defRPr/>
              </a:pPr>
              <a:t>6/29/16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268" tIns="45635" rIns="91268" bIns="4563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268" tIns="45635" rIns="91268" bIns="4563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4001951-1BF0-444E-84C1-D4F10B4372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1736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268" tIns="45635" rIns="91268" bIns="4563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268" tIns="45635" rIns="91268" bIns="4563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A48EF36-F26B-4590-8980-59B71FB74226}" type="datetimeFigureOut">
              <a:rPr lang="en-US"/>
              <a:pPr>
                <a:defRPr/>
              </a:pPr>
              <a:t>6/29/16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68" tIns="45635" rIns="91268" bIns="45635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wrap="square" lIns="91268" tIns="45635" rIns="91268" bIns="456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268" tIns="45635" rIns="91268" bIns="4563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268" tIns="45635" rIns="91268" bIns="4563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89D0722-3383-4A79-B986-48B3513798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9698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9D0722-3383-4A79-B986-48B3513798D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008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9D0722-3383-4A79-B986-48B3513798D6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574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9D0722-3383-4A79-B986-48B3513798D6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151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9D0722-3383-4A79-B986-48B3513798D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873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9D0722-3383-4A79-B986-48B3513798D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847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9D0722-3383-4A79-B986-48B3513798D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195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9D0722-3383-4A79-B986-48B3513798D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981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French law:</a:t>
            </a:r>
          </a:p>
          <a:p>
            <a:r>
              <a:rPr lang="en-US" dirty="0" smtClean="0"/>
              <a:t>* It also requires internet service providers to collect metadata, which is then processed by an algorithm to detect strings of suspicious activity—a page taken right from the NSA’s playbook</a:t>
            </a:r>
          </a:p>
          <a:p>
            <a:r>
              <a:rPr lang="en-US" dirty="0" smtClean="0"/>
              <a:t>* Instead of requiring a judge’s approval, security officials can under the new law order surveillance after advice by a newly created supervisory body specifically dedicated to such approvals.</a:t>
            </a:r>
          </a:p>
          <a:p>
            <a:r>
              <a:rPr lang="en-US" dirty="0" smtClean="0"/>
              <a:t>* The legislation, which was passed by French parliament in May, drew such strong opposition from the public that France President François </a:t>
            </a:r>
            <a:r>
              <a:rPr lang="en-US" dirty="0" err="1" smtClean="0"/>
              <a:t>Hollande</a:t>
            </a:r>
            <a:r>
              <a:rPr lang="en-US" dirty="0" smtClean="0"/>
              <a:t> referred it to the nation’s Constitutional Council, which finally gave it the go-ahead in July.</a:t>
            </a:r>
          </a:p>
          <a:p>
            <a:endParaRPr lang="en-US" dirty="0" smtClean="0"/>
          </a:p>
          <a:p>
            <a:r>
              <a:rPr lang="en-US" dirty="0" smtClean="0"/>
              <a:t>Germany</a:t>
            </a:r>
          </a:p>
          <a:p>
            <a:pPr marL="171450" indent="-171450">
              <a:buFontTx/>
              <a:buChar char="•"/>
            </a:pPr>
            <a:r>
              <a:rPr lang="en-US" dirty="0" smtClean="0"/>
              <a:t>Intercept</a:t>
            </a:r>
            <a:r>
              <a:rPr lang="en-US" baseline="0" dirty="0" smtClean="0"/>
              <a:t> at DE-CIX Frankfurt and several other Internet exchanges</a:t>
            </a:r>
          </a:p>
          <a:p>
            <a:pPr marL="171450" indent="-171450">
              <a:buFontTx/>
              <a:buChar char="•"/>
            </a:pPr>
            <a:r>
              <a:rPr lang="en-US" dirty="0" smtClean="0"/>
              <a:t>* German Foreign Intelligence Agency </a:t>
            </a:r>
            <a:r>
              <a:rPr lang="en-US" dirty="0" err="1" smtClean="0"/>
              <a:t>Bundesnachrichtendienst</a:t>
            </a:r>
            <a:r>
              <a:rPr lang="en-US" dirty="0" smtClean="0"/>
              <a:t> (BND) is allowed to wiretap 25 Internet Service Providers at DE-CIX, including five German IXP and the traffic of multiple vendors</a:t>
            </a:r>
          </a:p>
          <a:p>
            <a:pPr marL="171450" indent="-171450">
              <a:buFontTx/>
              <a:buChar char="•"/>
            </a:pPr>
            <a:r>
              <a:rPr lang="en-US" dirty="0" smtClean="0"/>
              <a:t>* Some German traffic caught up in this mass surveillance, but mainly aimed at traffic from Africa, Middle East, and Russia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9D0722-3383-4A79-B986-48B3513798D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40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9D0722-3383-4A79-B986-48B3513798D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40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9D0722-3383-4A79-B986-48B3513798D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40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9D0722-3383-4A79-B986-48B3513798D6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579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Optic 2016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 userDrawn="1"/>
        </p:nvSpPr>
        <p:spPr>
          <a:xfrm>
            <a:off x="360363" y="3887788"/>
            <a:ext cx="1373187" cy="900112"/>
          </a:xfrm>
          <a:prstGeom prst="rect">
            <a:avLst/>
          </a:prstGeom>
        </p:spPr>
        <p:txBody>
          <a:bodyPr/>
          <a:lstStyle/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Presenter:  </a:t>
            </a:r>
          </a:p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Company: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0" y="1440000"/>
            <a:ext cx="79200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2376000"/>
            <a:ext cx="7920000" cy="72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585125" y="3887999"/>
            <a:ext cx="414000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000">
                <a:latin typeface="Arial" pitchFamily="34" charset="0"/>
                <a:cs typeface="Arial" pitchFamily="34" charset="0"/>
              </a:defRPr>
            </a:lvl2pPr>
            <a:lvl3pPr>
              <a:buNone/>
              <a:defRPr sz="1800">
                <a:latin typeface="Arial" pitchFamily="34" charset="0"/>
                <a:cs typeface="Arial" pitchFamily="34" charset="0"/>
              </a:defRPr>
            </a:lvl3pPr>
            <a:lvl4pPr>
              <a:buNone/>
              <a:defRPr sz="1600">
                <a:latin typeface="Arial" pitchFamily="34" charset="0"/>
                <a:cs typeface="Arial" pitchFamily="34" charset="0"/>
              </a:defRPr>
            </a:lvl4pPr>
            <a:lvl5pPr>
              <a:buNone/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Optic 2016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20000" y="180000"/>
            <a:ext cx="6480000" cy="360000"/>
          </a:xfrm>
          <a:prstGeom prst="rect">
            <a:avLst/>
          </a:prstGeom>
        </p:spPr>
        <p:txBody>
          <a:bodyPr tIns="0" bIns="0" anchor="t" anchorCtr="0"/>
          <a:lstStyle>
            <a:lvl1pPr>
              <a:defRPr sz="24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Optic 2016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20000" y="180000"/>
            <a:ext cx="6480000" cy="360000"/>
          </a:xfrm>
          <a:prstGeom prst="rect">
            <a:avLst/>
          </a:prstGeom>
        </p:spPr>
        <p:txBody>
          <a:bodyPr tIns="0" bIns="0" anchor="t" anchorCtr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2400" b="0" kern="1200" dirty="0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12000" y="900000"/>
            <a:ext cx="7920000" cy="3636000"/>
          </a:xfrm>
          <a:prstGeom prst="rect">
            <a:avLst/>
          </a:prstGeom>
        </p:spPr>
        <p:txBody>
          <a:bodyPr tIns="72000" bIns="72000">
            <a:normAutofit/>
          </a:bodyPr>
          <a:lstStyle>
            <a:lvl1pPr marL="268288" indent="-268288">
              <a:defRPr sz="1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534988" indent="-268288"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809625" indent="-266700"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076325" indent="-266700" defTabSz="533400"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1343025" indent="-266700">
              <a:buFont typeface="Arial" pitchFamily="34" charset="0"/>
              <a:buChar char="»"/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Optic 201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20000" y="180000"/>
            <a:ext cx="6480000" cy="360000"/>
          </a:xfrm>
          <a:prstGeom prst="rect">
            <a:avLst/>
          </a:prstGeom>
        </p:spPr>
        <p:txBody>
          <a:bodyPr tIns="0" bIns="0" anchor="t" anchorCtr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2400" b="0" kern="1200" dirty="0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>
          <a:xfrm>
            <a:off x="612000" y="900000"/>
            <a:ext cx="7920000" cy="3636000"/>
          </a:xfrm>
          <a:prstGeom prst="rect">
            <a:avLst/>
          </a:prstGeom>
        </p:spPr>
        <p:txBody>
          <a:bodyPr tIns="72000" bIns="72000">
            <a:normAutofit/>
          </a:bodyPr>
          <a:lstStyle>
            <a:lvl1pPr>
              <a:buNone/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400">
                <a:latin typeface="Arial" pitchFamily="34" charset="0"/>
                <a:cs typeface="Arial" pitchFamily="34" charset="0"/>
              </a:defRPr>
            </a:lvl4pPr>
            <a:lvl5pPr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Optic 2016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520000" y="180000"/>
            <a:ext cx="6480000" cy="360000"/>
          </a:xfrm>
          <a:prstGeom prst="rect">
            <a:avLst/>
          </a:prstGeom>
        </p:spPr>
        <p:txBody>
          <a:bodyPr tIns="0" bIns="0" anchor="t" anchorCtr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2400" b="0" kern="1200" dirty="0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12000" y="900000"/>
            <a:ext cx="3780000" cy="3636000"/>
          </a:xfrm>
          <a:prstGeom prst="rect">
            <a:avLst/>
          </a:prstGeom>
        </p:spPr>
        <p:txBody>
          <a:bodyPr tIns="72000" bIns="72000">
            <a:normAutofit/>
          </a:bodyPr>
          <a:lstStyle>
            <a:lvl1pPr marL="177800" indent="-177800">
              <a:defRPr sz="2000">
                <a:latin typeface="Arial" pitchFamily="34" charset="0"/>
                <a:cs typeface="Arial" pitchFamily="34" charset="0"/>
              </a:defRPr>
            </a:lvl1pPr>
            <a:lvl2pPr marL="350838" indent="-173038">
              <a:defRPr sz="1800">
                <a:latin typeface="Arial" pitchFamily="34" charset="0"/>
                <a:cs typeface="Arial" pitchFamily="34" charset="0"/>
              </a:defRPr>
            </a:lvl2pPr>
            <a:lvl3pPr marL="534988" indent="-179388">
              <a:defRPr sz="1600">
                <a:latin typeface="Arial" pitchFamily="34" charset="0"/>
                <a:cs typeface="Arial" pitchFamily="34" charset="0"/>
              </a:defRPr>
            </a:lvl3pPr>
            <a:lvl4pPr marL="711200" indent="-176213" defTabSz="255588"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>
          <a:xfrm>
            <a:off x="4752000" y="900000"/>
            <a:ext cx="3780000" cy="3636000"/>
          </a:xfrm>
          <a:prstGeom prst="rect">
            <a:avLst/>
          </a:prstGeom>
        </p:spPr>
        <p:txBody>
          <a:bodyPr tIns="72000" bIns="72000">
            <a:normAutofit/>
          </a:bodyPr>
          <a:lstStyle>
            <a:lvl1pPr marL="177800" indent="-177800">
              <a:defRPr sz="2000">
                <a:latin typeface="Arial" pitchFamily="34" charset="0"/>
                <a:cs typeface="Arial" pitchFamily="34" charset="0"/>
              </a:defRPr>
            </a:lvl1pPr>
            <a:lvl2pPr marL="355600" indent="-177800">
              <a:defRPr sz="1800">
                <a:latin typeface="Arial" pitchFamily="34" charset="0"/>
                <a:cs typeface="Arial" pitchFamily="34" charset="0"/>
              </a:defRPr>
            </a:lvl2pPr>
            <a:lvl3pPr marL="534988" indent="-179388">
              <a:defRPr sz="1600">
                <a:latin typeface="Arial" pitchFamily="34" charset="0"/>
                <a:cs typeface="Arial" pitchFamily="34" charset="0"/>
              </a:defRPr>
            </a:lvl3pPr>
            <a:lvl4pPr marL="712788" indent="-177800"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Optic 2016 Three columns w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quarter" idx="15"/>
          </p:nvPr>
        </p:nvSpPr>
        <p:spPr>
          <a:xfrm>
            <a:off x="612000" y="900001"/>
            <a:ext cx="2520000" cy="3636000"/>
          </a:xfrm>
          <a:prstGeom prst="rect">
            <a:avLst/>
          </a:prstGeom>
        </p:spPr>
        <p:txBody>
          <a:bodyPr lIns="90000" tIns="72000" rIns="90000" bIns="72000">
            <a:normAutofit/>
          </a:bodyPr>
          <a:lstStyle>
            <a:lvl1pPr marL="180975" indent="-180975">
              <a:defRPr sz="1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352425" indent="-184150">
              <a:defRPr sz="1600">
                <a:latin typeface="Arial" pitchFamily="34" charset="0"/>
                <a:cs typeface="Arial" pitchFamily="34" charset="0"/>
              </a:defRPr>
            </a:lvl2pPr>
            <a:lvl3pPr marL="538163" indent="-176213">
              <a:defRPr sz="1400">
                <a:latin typeface="Arial" pitchFamily="34" charset="0"/>
                <a:cs typeface="Arial" pitchFamily="34" charset="0"/>
              </a:defRPr>
            </a:lvl3pPr>
            <a:lvl4pPr marL="921600">
              <a:defRPr sz="1800">
                <a:latin typeface="Arial" pitchFamily="34" charset="0"/>
                <a:cs typeface="Arial" pitchFamily="34" charset="0"/>
              </a:defRPr>
            </a:lvl4pPr>
            <a:lvl5pPr marL="1152000"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9"/>
          </p:nvPr>
        </p:nvSpPr>
        <p:spPr>
          <a:xfrm>
            <a:off x="3312000" y="900000"/>
            <a:ext cx="2520000" cy="3636000"/>
          </a:xfrm>
          <a:prstGeom prst="rect">
            <a:avLst/>
          </a:prstGeom>
        </p:spPr>
        <p:txBody>
          <a:bodyPr lIns="90000" tIns="72000" rIns="90000" bIns="72000">
            <a:normAutofit/>
          </a:bodyPr>
          <a:lstStyle>
            <a:lvl1pPr marL="180975" indent="-180975" algn="l" defTabSz="457200" rtl="0" eaLnBrk="1" fontAlgn="base" hangingPunct="1">
              <a:spcBef>
                <a:spcPct val="0"/>
              </a:spcBef>
              <a:spcAft>
                <a:spcPts val="600"/>
              </a:spcAft>
              <a:defRPr lang="en-US" sz="1800" kern="1200" noProof="0" dirty="0" smtClean="0">
                <a:solidFill>
                  <a:schemeClr val="tx2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1pPr>
            <a:lvl2pPr marL="361950" indent="-180975" algn="l" defTabSz="457200" rtl="0" eaLnBrk="1" fontAlgn="base" hangingPunct="1">
              <a:spcBef>
                <a:spcPct val="0"/>
              </a:spcBef>
              <a:spcAft>
                <a:spcPts val="600"/>
              </a:spcAft>
              <a:defRPr lang="en-US" sz="1600" kern="1200" noProof="0" dirty="0" smtClean="0">
                <a:solidFill>
                  <a:schemeClr val="tx2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2pPr>
            <a:lvl3pPr marL="538163" indent="-176213" algn="l" defTabSz="457200" rtl="0" eaLnBrk="1" fontAlgn="base" hangingPunct="1">
              <a:spcBef>
                <a:spcPct val="0"/>
              </a:spcBef>
              <a:spcAft>
                <a:spcPts val="600"/>
              </a:spcAft>
              <a:defRPr lang="en-US" sz="1400" kern="1200" noProof="0" dirty="0" smtClean="0">
                <a:solidFill>
                  <a:schemeClr val="tx2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3pPr>
            <a:lvl4pPr marL="921600">
              <a:defRPr sz="1800">
                <a:latin typeface="Arial" pitchFamily="34" charset="0"/>
                <a:cs typeface="Arial" pitchFamily="34" charset="0"/>
              </a:defRPr>
            </a:lvl4pPr>
            <a:lvl5pPr marL="1152000"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20"/>
          </p:nvPr>
        </p:nvSpPr>
        <p:spPr>
          <a:xfrm>
            <a:off x="6010290" y="900001"/>
            <a:ext cx="2520000" cy="3636000"/>
          </a:xfrm>
          <a:prstGeom prst="rect">
            <a:avLst/>
          </a:prstGeom>
        </p:spPr>
        <p:txBody>
          <a:bodyPr lIns="90000" tIns="72000" rIns="90000" bIns="72000">
            <a:normAutofit/>
          </a:bodyPr>
          <a:lstStyle>
            <a:lvl1pPr marL="180975" indent="-180975">
              <a:defRPr sz="1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365125" indent="-184150">
              <a:tabLst/>
              <a:defRPr sz="1600">
                <a:latin typeface="Arial" pitchFamily="34" charset="0"/>
                <a:cs typeface="Arial" pitchFamily="34" charset="0"/>
              </a:defRPr>
            </a:lvl2pPr>
            <a:lvl3pPr marL="538163" indent="-176213">
              <a:defRPr sz="1400">
                <a:latin typeface="Arial" pitchFamily="34" charset="0"/>
                <a:cs typeface="Arial" pitchFamily="34" charset="0"/>
              </a:defRPr>
            </a:lvl3pPr>
            <a:lvl4pPr marL="921600">
              <a:defRPr sz="1800">
                <a:latin typeface="Arial" pitchFamily="34" charset="0"/>
                <a:cs typeface="Arial" pitchFamily="34" charset="0"/>
              </a:defRPr>
            </a:lvl4pPr>
            <a:lvl5pPr marL="1152000"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20000" y="180000"/>
            <a:ext cx="6480000" cy="360000"/>
          </a:xfrm>
          <a:prstGeom prst="rect">
            <a:avLst/>
          </a:prstGeom>
        </p:spPr>
        <p:txBody>
          <a:bodyPr tIns="0" bIns="0" anchor="t" anchorCtr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2400" b="0" kern="1200" dirty="0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Optic Tota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20000" y="180000"/>
            <a:ext cx="6480000" cy="360000"/>
          </a:xfrm>
          <a:prstGeom prst="rect">
            <a:avLst/>
          </a:prstGeom>
        </p:spPr>
        <p:txBody>
          <a:bodyPr tIns="0" bIns="0" anchor="t" anchorCtr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2400" b="0" kern="1200" dirty="0">
                <a:solidFill>
                  <a:srgbClr val="4A206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Optic 2016 Total blan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20000" y="180000"/>
            <a:ext cx="6480000" cy="360000"/>
          </a:xfrm>
          <a:prstGeom prst="rect">
            <a:avLst/>
          </a:prstGeom>
        </p:spPr>
        <p:txBody>
          <a:bodyPr tIns="0" bIns="0" anchor="t" anchorCtr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2400" b="0" kern="1200" dirty="0">
                <a:solidFill>
                  <a:srgbClr val="4A206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12000" y="722313"/>
            <a:ext cx="7920000" cy="3813687"/>
          </a:xfrm>
          <a:prstGeom prst="rect">
            <a:avLst/>
          </a:prstGeom>
        </p:spPr>
        <p:txBody>
          <a:bodyPr tIns="72000" bIns="72000">
            <a:normAutofit/>
          </a:bodyPr>
          <a:lstStyle>
            <a:lvl1pPr marL="268288" indent="-268288"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534988" indent="-268288">
              <a:spcBef>
                <a:spcPts val="0"/>
              </a:spcBef>
              <a:spcAft>
                <a:spcPts val="600"/>
              </a:spcAft>
              <a:defRPr sz="2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809625" indent="-266700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076325" indent="-266700" defTabSz="53340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1343025" indent="-2667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»"/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Optic 2016 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Optic 2016 Presenter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 txBox="1">
            <a:spLocks noChangeArrowheads="1"/>
          </p:cNvSpPr>
          <p:nvPr userDrawn="1"/>
        </p:nvSpPr>
        <p:spPr>
          <a:xfrm>
            <a:off x="539750" y="3671888"/>
            <a:ext cx="1296988" cy="1008062"/>
          </a:xfrm>
          <a:prstGeom prst="rect">
            <a:avLst/>
          </a:prstGeom>
        </p:spPr>
        <p:txBody>
          <a:bodyPr/>
          <a:lstStyle/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>
                <a:solidFill>
                  <a:schemeClr val="tx2"/>
                </a:solidFill>
                <a:ea typeface="+mn-ea"/>
                <a:cs typeface="Arial" pitchFamily="34" charset="0"/>
              </a:rPr>
              <a:t>Name:</a:t>
            </a:r>
          </a:p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>
                <a:solidFill>
                  <a:schemeClr val="tx2"/>
                </a:solidFill>
                <a:ea typeface="+mn-ea"/>
                <a:cs typeface="Arial" pitchFamily="34" charset="0"/>
              </a:rPr>
              <a:t>Title:</a:t>
            </a:r>
          </a:p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>
                <a:solidFill>
                  <a:schemeClr val="tx2"/>
                </a:solidFill>
                <a:ea typeface="+mn-ea"/>
                <a:cs typeface="Arial" pitchFamily="34" charset="0"/>
              </a:rPr>
              <a:t>Email: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40000" y="792000"/>
            <a:ext cx="6480000" cy="72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0000" y="1728000"/>
            <a:ext cx="1368000" cy="172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rtlCol="0" anchor="ctr">
            <a:normAutofit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buNone/>
              <a:defRPr lang="en-US" sz="1600" kern="1200" dirty="0">
                <a:solidFill>
                  <a:schemeClr val="bg1"/>
                </a:solidFill>
                <a:latin typeface="FuturaA Bk BT" pitchFamily="34" charset="0"/>
                <a:ea typeface="ヒラギノ角ゴ Pro W3"/>
                <a:cs typeface="ヒラギノ角ゴ Pro W3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2160000" y="1728000"/>
            <a:ext cx="5968000" cy="1728000"/>
          </a:xfrm>
          <a:prstGeom prst="rect">
            <a:avLst/>
          </a:prstGeom>
        </p:spPr>
        <p:txBody>
          <a:bodyPr tIns="72000" bIns="72000">
            <a:normAutofit/>
          </a:bodyPr>
          <a:lstStyle>
            <a:lvl1pPr marL="0" indent="0">
              <a:spcBef>
                <a:spcPts val="600"/>
              </a:spcBef>
              <a:buNone/>
              <a:defRPr sz="1800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361950" indent="-200025">
              <a:defRPr sz="1600">
                <a:latin typeface="Arial" pitchFamily="34" charset="0"/>
                <a:cs typeface="Arial" pitchFamily="34" charset="0"/>
              </a:defRPr>
            </a:lvl2pPr>
            <a:lvl3pPr marL="542925" indent="-180975"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1620000" y="3672000"/>
            <a:ext cx="468555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buNone/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000">
                <a:latin typeface="Arial" pitchFamily="34" charset="0"/>
                <a:cs typeface="Arial" pitchFamily="34" charset="0"/>
              </a:defRPr>
            </a:lvl2pPr>
            <a:lvl3pPr>
              <a:buNone/>
              <a:defRPr sz="1800">
                <a:latin typeface="Arial" pitchFamily="34" charset="0"/>
                <a:cs typeface="Arial" pitchFamily="34" charset="0"/>
              </a:defRPr>
            </a:lvl3pPr>
            <a:lvl4pPr>
              <a:buNone/>
              <a:defRPr sz="1600">
                <a:latin typeface="Arial" pitchFamily="34" charset="0"/>
                <a:cs typeface="Arial" pitchFamily="34" charset="0"/>
              </a:defRPr>
            </a:lvl4pPr>
            <a:lvl5pPr>
              <a:buNone/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280000" y="3780000"/>
            <a:ext cx="720000" cy="720000"/>
          </a:xfrm>
          <a:prstGeom prst="rect">
            <a:avLst/>
          </a:prstGeom>
          <a:solidFill>
            <a:srgbClr val="BEC8D2"/>
          </a:solidFill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Optic 2016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40000" y="792000"/>
            <a:ext cx="6480000" cy="7200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b="0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12000" y="1440000"/>
            <a:ext cx="7920000" cy="3060000"/>
          </a:xfrm>
          <a:prstGeom prst="rect">
            <a:avLst/>
          </a:prstGeom>
        </p:spPr>
        <p:txBody>
          <a:bodyPr tIns="72000" bIns="72000">
            <a:normAutofit/>
          </a:bodyPr>
          <a:lstStyle>
            <a:lvl1pPr marL="361950" indent="-3619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714375" indent="-352425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076325" indent="-361950">
              <a:spcBef>
                <a:spcPts val="0"/>
              </a:spcBef>
              <a:spcAft>
                <a:spcPts val="600"/>
              </a:spcAft>
              <a:buFont typeface="Corbel" pitchFamily="34" charset="0"/>
              <a:buChar char="‐"/>
              <a:defRPr sz="1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438275" indent="-3619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>
              <a:spcBef>
                <a:spcPts val="600"/>
              </a:spcBef>
              <a:defRPr sz="1800">
                <a:solidFill>
                  <a:srgbClr val="27314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fr-FR" dirty="0" smtClean="0"/>
          </a:p>
          <a:p>
            <a:pPr lvl="0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280000" y="3780000"/>
            <a:ext cx="720000" cy="720000"/>
          </a:xfrm>
          <a:prstGeom prst="rect">
            <a:avLst/>
          </a:prstGeom>
          <a:solidFill>
            <a:srgbClr val="BEC8D2"/>
          </a:solidFill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Optic 2016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20000" y="180000"/>
            <a:ext cx="6480000" cy="360000"/>
          </a:xfrm>
          <a:prstGeom prst="rect">
            <a:avLst/>
          </a:prstGeom>
        </p:spPr>
        <p:txBody>
          <a:bodyPr tIns="0" bIns="0" anchor="t" anchorCtr="0"/>
          <a:lstStyle>
            <a:lvl1pPr>
              <a:defRPr sz="24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20000" y="720838"/>
            <a:ext cx="6480000" cy="360000"/>
          </a:xfrm>
          <a:prstGeom prst="rect">
            <a:avLst/>
          </a:prstGeom>
        </p:spPr>
        <p:txBody>
          <a:bodyPr lIns="90000" tIns="0" rIns="9000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rgbClr val="4A206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Optic 2016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20000" y="180000"/>
            <a:ext cx="6480000" cy="360000"/>
          </a:xfrm>
          <a:prstGeom prst="rect">
            <a:avLst/>
          </a:prstGeom>
        </p:spPr>
        <p:txBody>
          <a:bodyPr tIns="0" bIns="0" anchor="t" anchorCtr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2400" b="0" kern="1200" dirty="0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20000" y="720838"/>
            <a:ext cx="6480000" cy="360000"/>
          </a:xfrm>
          <a:prstGeom prst="rect">
            <a:avLst/>
          </a:prstGeom>
        </p:spPr>
        <p:txBody>
          <a:bodyPr lIns="90000" tIns="0" rIns="9000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lang="en-US" sz="2000" kern="1200" dirty="0" smtClean="0">
                <a:solidFill>
                  <a:srgbClr val="4A206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12000" y="1188000"/>
            <a:ext cx="7920000" cy="3348000"/>
          </a:xfrm>
          <a:prstGeom prst="rect">
            <a:avLst/>
          </a:prstGeom>
        </p:spPr>
        <p:txBody>
          <a:bodyPr tIns="72000" bIns="72000">
            <a:normAutofit/>
          </a:bodyPr>
          <a:lstStyle>
            <a:lvl1pPr marL="268288" indent="-268288">
              <a:defRPr sz="1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534988" indent="-268288"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809625" indent="-266700"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076325" indent="-266700" defTabSz="533400"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1343025" indent="-266700">
              <a:buFont typeface="Arial" pitchFamily="34" charset="0"/>
              <a:buChar char="»"/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Optic 201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20000" y="180000"/>
            <a:ext cx="6480000" cy="360000"/>
          </a:xfrm>
          <a:prstGeom prst="rect">
            <a:avLst/>
          </a:prstGeom>
        </p:spPr>
        <p:txBody>
          <a:bodyPr tIns="0" bIns="0" anchor="t" anchorCtr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2400" b="0" kern="1200" dirty="0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20000" y="720838"/>
            <a:ext cx="6480000" cy="360000"/>
          </a:xfrm>
          <a:prstGeom prst="rect">
            <a:avLst/>
          </a:prstGeom>
        </p:spPr>
        <p:txBody>
          <a:bodyPr lIns="90000" tIns="0" rIns="9000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lang="en-US" sz="2000" kern="1200" dirty="0" smtClean="0">
                <a:solidFill>
                  <a:srgbClr val="4A206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>
          <a:xfrm>
            <a:off x="612000" y="1188000"/>
            <a:ext cx="7920000" cy="3348000"/>
          </a:xfrm>
          <a:prstGeom prst="rect">
            <a:avLst/>
          </a:prstGeom>
        </p:spPr>
        <p:txBody>
          <a:bodyPr tIns="72000" bIns="72000">
            <a:normAutofit/>
          </a:bodyPr>
          <a:lstStyle>
            <a:lvl1pPr>
              <a:buNone/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400">
                <a:latin typeface="Arial" pitchFamily="34" charset="0"/>
                <a:cs typeface="Arial" pitchFamily="34" charset="0"/>
              </a:defRPr>
            </a:lvl4pPr>
            <a:lvl5pPr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Optic 2016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520000" y="180000"/>
            <a:ext cx="6480000" cy="360000"/>
          </a:xfrm>
          <a:prstGeom prst="rect">
            <a:avLst/>
          </a:prstGeom>
        </p:spPr>
        <p:txBody>
          <a:bodyPr tIns="0" bIns="0" anchor="t" anchorCtr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2400" b="0" kern="1200" dirty="0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20000" y="720838"/>
            <a:ext cx="6480000" cy="360000"/>
          </a:xfrm>
          <a:prstGeom prst="rect">
            <a:avLst/>
          </a:prstGeom>
        </p:spPr>
        <p:txBody>
          <a:bodyPr lIns="90000" tIns="0" rIns="90000" bIns="0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en-US" sz="2000" kern="1200" dirty="0" smtClean="0">
                <a:solidFill>
                  <a:srgbClr val="4A206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12000" y="1188000"/>
            <a:ext cx="3780000" cy="3348000"/>
          </a:xfrm>
          <a:prstGeom prst="rect">
            <a:avLst/>
          </a:prstGeom>
        </p:spPr>
        <p:txBody>
          <a:bodyPr tIns="72000" bIns="72000">
            <a:normAutofit/>
          </a:bodyPr>
          <a:lstStyle>
            <a:lvl1pPr marL="177800" indent="-177800">
              <a:defRPr sz="2000">
                <a:latin typeface="Arial" pitchFamily="34" charset="0"/>
                <a:cs typeface="Arial" pitchFamily="34" charset="0"/>
              </a:defRPr>
            </a:lvl1pPr>
            <a:lvl2pPr marL="350838" indent="-173038">
              <a:defRPr sz="1800">
                <a:latin typeface="Arial" pitchFamily="34" charset="0"/>
                <a:cs typeface="Arial" pitchFamily="34" charset="0"/>
              </a:defRPr>
            </a:lvl2pPr>
            <a:lvl3pPr marL="534988" indent="-179388">
              <a:defRPr sz="1600">
                <a:latin typeface="Arial" pitchFamily="34" charset="0"/>
                <a:cs typeface="Arial" pitchFamily="34" charset="0"/>
              </a:defRPr>
            </a:lvl3pPr>
            <a:lvl4pPr marL="711200" indent="-176213" defTabSz="255588"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>
          <a:xfrm>
            <a:off x="4752000" y="1188000"/>
            <a:ext cx="3780000" cy="3348000"/>
          </a:xfrm>
          <a:prstGeom prst="rect">
            <a:avLst/>
          </a:prstGeom>
        </p:spPr>
        <p:txBody>
          <a:bodyPr tIns="72000" bIns="72000">
            <a:normAutofit/>
          </a:bodyPr>
          <a:lstStyle>
            <a:lvl1pPr marL="177800" indent="-177800">
              <a:defRPr sz="2000">
                <a:latin typeface="Arial" pitchFamily="34" charset="0"/>
                <a:cs typeface="Arial" pitchFamily="34" charset="0"/>
              </a:defRPr>
            </a:lvl1pPr>
            <a:lvl2pPr marL="355600" indent="-177800">
              <a:defRPr sz="1800">
                <a:latin typeface="Arial" pitchFamily="34" charset="0"/>
                <a:cs typeface="Arial" pitchFamily="34" charset="0"/>
              </a:defRPr>
            </a:lvl2pPr>
            <a:lvl3pPr marL="534988" indent="-179388">
              <a:defRPr sz="1600">
                <a:latin typeface="Arial" pitchFamily="34" charset="0"/>
                <a:cs typeface="Arial" pitchFamily="34" charset="0"/>
              </a:defRPr>
            </a:lvl3pPr>
            <a:lvl4pPr marL="712788" indent="-177800"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Optic 2016 Two column w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quarter" idx="15"/>
          </p:nvPr>
        </p:nvSpPr>
        <p:spPr>
          <a:xfrm>
            <a:off x="612000" y="1188000"/>
            <a:ext cx="3780000" cy="3348000"/>
          </a:xfrm>
          <a:prstGeom prst="rect">
            <a:avLst/>
          </a:prstGeom>
        </p:spPr>
        <p:txBody>
          <a:bodyPr lIns="90000" tIns="72000" rIns="90000" bIns="72000">
            <a:normAutofit/>
          </a:bodyPr>
          <a:lstStyle>
            <a:lvl1pPr marL="177800" indent="-177800"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355600" indent="-177800">
              <a:defRPr sz="1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534988" indent="-179388"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708025" indent="-173038"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1152000">
              <a:defRPr sz="105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4752000" y="1188000"/>
            <a:ext cx="3780000" cy="3348000"/>
          </a:xfrm>
          <a:prstGeom prst="rect">
            <a:avLst/>
          </a:prstGeom>
        </p:spPr>
        <p:txBody>
          <a:bodyPr lIns="90000" tIns="72000" rIns="90000" bIns="72000">
            <a:normAutofit/>
          </a:bodyPr>
          <a:lstStyle>
            <a:lvl1pPr marL="177800" indent="-177800"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352425" indent="-174625">
              <a:defRPr sz="1800">
                <a:latin typeface="Arial" pitchFamily="34" charset="0"/>
                <a:cs typeface="Arial" pitchFamily="34" charset="0"/>
              </a:defRPr>
            </a:lvl2pPr>
            <a:lvl3pPr marL="536575" indent="-180975">
              <a:defRPr sz="1600">
                <a:latin typeface="Arial" pitchFamily="34" charset="0"/>
                <a:cs typeface="Arial" pitchFamily="34" charset="0"/>
              </a:defRPr>
            </a:lvl3pPr>
            <a:lvl4pPr marL="712788" indent="-177800">
              <a:defRPr sz="1400">
                <a:latin typeface="Arial" pitchFamily="34" charset="0"/>
                <a:cs typeface="Arial" pitchFamily="34" charset="0"/>
              </a:defRPr>
            </a:lvl4pPr>
            <a:lvl5pPr marL="1152000">
              <a:defRPr sz="105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20000" y="180000"/>
            <a:ext cx="6480000" cy="360000"/>
          </a:xfrm>
          <a:prstGeom prst="rect">
            <a:avLst/>
          </a:prstGeom>
        </p:spPr>
        <p:txBody>
          <a:bodyPr tIns="0" bIns="0" anchor="t" anchorCtr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2400" b="0" kern="1200" dirty="0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20000" y="720838"/>
            <a:ext cx="6480000" cy="360000"/>
          </a:xfrm>
          <a:prstGeom prst="rect">
            <a:avLst/>
          </a:prstGeom>
        </p:spPr>
        <p:txBody>
          <a:bodyPr lIns="90000" tIns="0" rIns="9000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lang="en-US" sz="2000" kern="1200" dirty="0" smtClean="0">
                <a:solidFill>
                  <a:srgbClr val="4A206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</a:pPr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Optic 2016 Three columns w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quarter" idx="15"/>
          </p:nvPr>
        </p:nvSpPr>
        <p:spPr>
          <a:xfrm>
            <a:off x="612000" y="1188000"/>
            <a:ext cx="2520000" cy="3348000"/>
          </a:xfrm>
          <a:prstGeom prst="rect">
            <a:avLst/>
          </a:prstGeom>
        </p:spPr>
        <p:txBody>
          <a:bodyPr lIns="90000" tIns="72000" rIns="90000" bIns="72000">
            <a:normAutofit/>
          </a:bodyPr>
          <a:lstStyle>
            <a:lvl1pPr marL="180975" indent="-180975">
              <a:defRPr sz="1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352425" indent="-184150">
              <a:defRPr sz="1600">
                <a:latin typeface="Arial" pitchFamily="34" charset="0"/>
                <a:cs typeface="Arial" pitchFamily="34" charset="0"/>
              </a:defRPr>
            </a:lvl2pPr>
            <a:lvl3pPr marL="538163" indent="-176213">
              <a:defRPr sz="1400">
                <a:latin typeface="Arial" pitchFamily="34" charset="0"/>
                <a:cs typeface="Arial" pitchFamily="34" charset="0"/>
              </a:defRPr>
            </a:lvl3pPr>
            <a:lvl4pPr marL="921600">
              <a:defRPr sz="1800">
                <a:latin typeface="Arial" pitchFamily="34" charset="0"/>
                <a:cs typeface="Arial" pitchFamily="34" charset="0"/>
              </a:defRPr>
            </a:lvl4pPr>
            <a:lvl5pPr marL="1152000"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9"/>
          </p:nvPr>
        </p:nvSpPr>
        <p:spPr>
          <a:xfrm>
            <a:off x="3312000" y="1188000"/>
            <a:ext cx="2520000" cy="3348000"/>
          </a:xfrm>
          <a:prstGeom prst="rect">
            <a:avLst/>
          </a:prstGeom>
        </p:spPr>
        <p:txBody>
          <a:bodyPr lIns="90000" tIns="72000" rIns="90000" bIns="72000">
            <a:normAutofit/>
          </a:bodyPr>
          <a:lstStyle>
            <a:lvl1pPr marL="180975" indent="-180975" algn="l" defTabSz="457200" rtl="0" eaLnBrk="1" fontAlgn="base" hangingPunct="1">
              <a:spcBef>
                <a:spcPct val="0"/>
              </a:spcBef>
              <a:spcAft>
                <a:spcPts val="600"/>
              </a:spcAft>
              <a:defRPr lang="en-US" sz="1800" kern="1200" noProof="0" dirty="0" smtClean="0">
                <a:solidFill>
                  <a:schemeClr val="tx2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1pPr>
            <a:lvl2pPr marL="361950" indent="-180975" algn="l" defTabSz="457200" rtl="0" eaLnBrk="1" fontAlgn="base" hangingPunct="1">
              <a:spcBef>
                <a:spcPct val="0"/>
              </a:spcBef>
              <a:spcAft>
                <a:spcPts val="600"/>
              </a:spcAft>
              <a:defRPr lang="en-US" sz="1600" kern="1200" noProof="0" dirty="0" smtClean="0">
                <a:solidFill>
                  <a:schemeClr val="tx2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2pPr>
            <a:lvl3pPr marL="538163" indent="-176213" algn="l" defTabSz="457200" rtl="0" eaLnBrk="1" fontAlgn="base" hangingPunct="1">
              <a:spcBef>
                <a:spcPct val="0"/>
              </a:spcBef>
              <a:spcAft>
                <a:spcPts val="600"/>
              </a:spcAft>
              <a:defRPr lang="en-US" sz="1400" kern="1200" noProof="0" dirty="0" smtClean="0">
                <a:solidFill>
                  <a:schemeClr val="tx2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3pPr>
            <a:lvl4pPr marL="921600">
              <a:defRPr sz="1800">
                <a:latin typeface="Arial" pitchFamily="34" charset="0"/>
                <a:cs typeface="Arial" pitchFamily="34" charset="0"/>
              </a:defRPr>
            </a:lvl4pPr>
            <a:lvl5pPr marL="1152000"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20"/>
          </p:nvPr>
        </p:nvSpPr>
        <p:spPr>
          <a:xfrm>
            <a:off x="6010290" y="1188000"/>
            <a:ext cx="2520000" cy="3348000"/>
          </a:xfrm>
          <a:prstGeom prst="rect">
            <a:avLst/>
          </a:prstGeom>
        </p:spPr>
        <p:txBody>
          <a:bodyPr lIns="90000" tIns="72000" rIns="90000" bIns="72000">
            <a:normAutofit/>
          </a:bodyPr>
          <a:lstStyle>
            <a:lvl1pPr marL="180975" indent="-180975">
              <a:defRPr sz="1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365125" indent="-184150">
              <a:tabLst/>
              <a:defRPr sz="1600">
                <a:latin typeface="Arial" pitchFamily="34" charset="0"/>
                <a:cs typeface="Arial" pitchFamily="34" charset="0"/>
              </a:defRPr>
            </a:lvl2pPr>
            <a:lvl3pPr marL="538163" indent="-176213">
              <a:defRPr sz="1400">
                <a:latin typeface="Arial" pitchFamily="34" charset="0"/>
                <a:cs typeface="Arial" pitchFamily="34" charset="0"/>
              </a:defRPr>
            </a:lvl3pPr>
            <a:lvl4pPr marL="921600">
              <a:defRPr sz="1800">
                <a:latin typeface="Arial" pitchFamily="34" charset="0"/>
                <a:cs typeface="Arial" pitchFamily="34" charset="0"/>
              </a:defRPr>
            </a:lvl4pPr>
            <a:lvl5pPr marL="1152000"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20000" y="180000"/>
            <a:ext cx="6480000" cy="360000"/>
          </a:xfrm>
          <a:prstGeom prst="rect">
            <a:avLst/>
          </a:prstGeom>
        </p:spPr>
        <p:txBody>
          <a:bodyPr tIns="0" bIns="0" anchor="t" anchorCtr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2400" b="0" kern="1200" dirty="0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20000" y="720838"/>
            <a:ext cx="6480000" cy="360000"/>
          </a:xfrm>
          <a:prstGeom prst="rect">
            <a:avLst/>
          </a:prstGeom>
        </p:spPr>
        <p:txBody>
          <a:bodyPr lIns="90000" tIns="0" rIns="9000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lang="en-US" sz="2000" kern="1200" dirty="0" smtClean="0">
                <a:solidFill>
                  <a:srgbClr val="4A206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</a:pPr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6" descr="SubOptic_Presentation_background-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0E38B098-3028-43C3-9532-70FD429D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127" name="Picture 6" descr="SubOptic_Presentation_background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75" y="0"/>
            <a:ext cx="914717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27"/>
          <p:cNvSpPr txBox="1">
            <a:spLocks/>
          </p:cNvSpPr>
          <p:nvPr userDrawn="1"/>
        </p:nvSpPr>
        <p:spPr>
          <a:xfrm>
            <a:off x="450000" y="4788000"/>
            <a:ext cx="8460000" cy="18097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lang="en-US" sz="1000" i="0" smtClean="0"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sz="105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Copyright © SubOptic2016                                                            	                                                                                                                               Slide </a:t>
            </a:r>
            <a:fld id="{1383318A-583A-4B30-8184-50CF4ABBC4F8}" type="slidenum">
              <a:rPr sz="105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pPr eaLnBrk="0" hangingPunct="0">
                <a:defRPr/>
              </a:pPr>
              <a:t>‹#›</a:t>
            </a:fld>
            <a:endParaRPr sz="1050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3188" y="4640263"/>
            <a:ext cx="8937625" cy="0"/>
          </a:xfrm>
          <a:prstGeom prst="line">
            <a:avLst/>
          </a:prstGeom>
          <a:ln w="19050" cmpd="sng"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7"/>
          <p:cNvSpPr txBox="1">
            <a:spLocks/>
          </p:cNvSpPr>
          <p:nvPr userDrawn="1"/>
        </p:nvSpPr>
        <p:spPr>
          <a:xfrm>
            <a:off x="449263" y="4788000"/>
            <a:ext cx="8461375" cy="18097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lang="en-US" sz="1000" i="0" smtClean="0"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sz="105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Copyright © SubOptic2016                                                            	                                                                                                                               Slide </a:t>
            </a:r>
            <a:fld id="{217ADD18-4CFF-41A0-9A27-E3453C89CC40}" type="slidenum">
              <a:rPr sz="105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pPr eaLnBrk="0" hangingPunct="0">
                <a:defRPr/>
              </a:pPr>
              <a:t>‹#›</a:t>
            </a:fld>
            <a:endParaRPr sz="1050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03188" y="4640263"/>
            <a:ext cx="8937625" cy="0"/>
          </a:xfrm>
          <a:prstGeom prst="line">
            <a:avLst/>
          </a:prstGeom>
          <a:ln w="19050" cmpd="sng"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56" name="Picture 12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6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43" r:id="rId7"/>
    <p:sldLayoutId id="2147483937" r:id="rId8"/>
    <p:sldLayoutId id="2147483938" r:id="rId9"/>
    <p:sldLayoutId id="2147483936" r:id="rId10"/>
    <p:sldLayoutId id="2147483940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chemeClr val="bg1"/>
          </a:solidFill>
          <a:latin typeface="Arial" pitchFamily="34" charset="0"/>
          <a:ea typeface="Arial" pitchFamily="34" charset="0"/>
          <a:cs typeface="Arial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ea typeface="ヒラギノ角ゴ Pro W3" charset="0"/>
          <a:cs typeface="Arial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ea typeface="ヒラギノ角ゴ Pro W3" charset="0"/>
          <a:cs typeface="Arial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ea typeface="ヒラギノ角ゴ Pro W3" charset="0"/>
          <a:cs typeface="Arial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ea typeface="ヒラギノ角ゴ Pro W3" charset="0"/>
          <a:cs typeface="Arial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9pPr>
    </p:titleStyle>
    <p:bodyStyle>
      <a:lvl1pPr marL="230188" indent="-230188" algn="l" defTabSz="457200" rtl="0" eaLnBrk="0" fontAlgn="base" hangingPunct="0">
        <a:spcBef>
          <a:spcPct val="0"/>
        </a:spcBef>
        <a:spcAft>
          <a:spcPts val="600"/>
        </a:spcAft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ヒラギノ角ゴ Pro W3" charset="0"/>
          <a:cs typeface="ヒラギノ角ゴ Pro W3" charset="0"/>
        </a:defRPr>
      </a:lvl1pPr>
      <a:lvl2pPr marL="458788" indent="-228600" algn="l" defTabSz="457200" rtl="0" eaLnBrk="0" fontAlgn="base" hangingPunct="0">
        <a:spcBef>
          <a:spcPct val="0"/>
        </a:spcBef>
        <a:spcAft>
          <a:spcPts val="600"/>
        </a:spcAft>
        <a:buFont typeface="Lucida Grande"/>
        <a:buChar char="-"/>
        <a:defRPr sz="2800" kern="1200">
          <a:solidFill>
            <a:schemeClr val="tx2"/>
          </a:solidFill>
          <a:latin typeface="+mn-lt"/>
          <a:ea typeface="ヒラギノ角ゴ Pro W3" charset="0"/>
          <a:cs typeface="ヒラギノ角ゴ Pro W3"/>
        </a:defRPr>
      </a:lvl2pPr>
      <a:lvl3pPr marL="684213" indent="-225425" algn="l" defTabSz="457200" rtl="0" eaLnBrk="0" fontAlgn="base" hangingPunct="0">
        <a:spcBef>
          <a:spcPct val="0"/>
        </a:spcBef>
        <a:spcAft>
          <a:spcPts val="600"/>
        </a:spcAft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ヒラギノ角ゴ Pro W3" charset="0"/>
          <a:cs typeface="ヒラギノ角ゴ Pro W3"/>
        </a:defRPr>
      </a:lvl3pPr>
      <a:lvl4pPr marL="912813" indent="-228600" algn="l" defTabSz="457200" rtl="0" eaLnBrk="0" fontAlgn="base" hangingPunct="0">
        <a:spcBef>
          <a:spcPct val="0"/>
        </a:spcBef>
        <a:spcAft>
          <a:spcPts val="600"/>
        </a:spcAft>
        <a:buFont typeface="Lucida Grande"/>
        <a:buChar char="-"/>
        <a:defRPr sz="2000" kern="1200">
          <a:solidFill>
            <a:schemeClr val="tx2"/>
          </a:solidFill>
          <a:latin typeface="+mn-lt"/>
          <a:ea typeface="ヒラギノ角ゴ Pro W3" charset="0"/>
          <a:cs typeface="ヒラギノ角ゴ Pro W3"/>
        </a:defRPr>
      </a:lvl4pPr>
      <a:lvl5pPr marL="1143000" indent="-230188" algn="l" defTabSz="457200" rtl="0" eaLnBrk="0" fontAlgn="base" hangingPunct="0">
        <a:spcBef>
          <a:spcPct val="0"/>
        </a:spcBef>
        <a:spcAft>
          <a:spcPts val="600"/>
        </a:spcAft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ヒラギノ角ゴ Pro W3" charset="0"/>
          <a:cs typeface="ヒラギノ角ゴ Pro W3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27"/>
          <p:cNvSpPr txBox="1">
            <a:spLocks/>
          </p:cNvSpPr>
          <p:nvPr/>
        </p:nvSpPr>
        <p:spPr>
          <a:xfrm>
            <a:off x="449263" y="4787900"/>
            <a:ext cx="8461375" cy="18097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lang="en-US" sz="1000" i="0" smtClean="0"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sz="105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Copyright © SubOptic2016                                                            	                                                                                                                               Slide </a:t>
            </a:r>
            <a:fld id="{2A34118C-294A-47BD-81D1-CE7C8D97EE70}" type="slidenum">
              <a:rPr sz="105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pPr eaLnBrk="0" hangingPunct="0">
                <a:defRPr/>
              </a:pPr>
              <a:t>‹#›</a:t>
            </a:fld>
            <a:endParaRPr sz="1050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3188" y="4640263"/>
            <a:ext cx="8937625" cy="0"/>
          </a:xfrm>
          <a:prstGeom prst="line">
            <a:avLst/>
          </a:prstGeom>
          <a:ln w="19050" cmpd="sng"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1938" algn="l" rtl="0" eaLnBrk="0" fontAlgn="base" hangingPunct="0">
        <a:spcBef>
          <a:spcPct val="20000"/>
        </a:spcBef>
        <a:spcAft>
          <a:spcPct val="0"/>
        </a:spcAft>
        <a:buFont typeface="Corbel" pitchFamily="34" charset="0"/>
        <a:buChar char="‐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1213" indent="-2762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81088" indent="-273050" algn="l" rtl="0" eaLnBrk="0" fontAlgn="base" hangingPunct="0">
        <a:spcBef>
          <a:spcPct val="20000"/>
        </a:spcBef>
        <a:spcAft>
          <a:spcPct val="0"/>
        </a:spcAft>
        <a:buFont typeface="Corbel" pitchFamily="34" charset="0"/>
        <a:buChar char="‐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03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SubOptic_Presentation_background-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5188" y="3241675"/>
            <a:ext cx="1911350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3.png"/><Relationship Id="rId3" Type="http://schemas.openxmlformats.org/officeDocument/2006/relationships/image" Target="../media/image64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1"/>
          <p:cNvSpPr>
            <a:spLocks noGrp="1"/>
          </p:cNvSpPr>
          <p:nvPr>
            <p:ph type="ctrTitle"/>
          </p:nvPr>
        </p:nvSpPr>
        <p:spPr>
          <a:xfrm>
            <a:off x="360363" y="1439863"/>
            <a:ext cx="7920037" cy="720725"/>
          </a:xfrm>
        </p:spPr>
        <p:txBody>
          <a:bodyPr/>
          <a:lstStyle/>
          <a:p>
            <a:pPr eaLnBrk="1" hangingPunct="1"/>
            <a:r>
              <a:rPr lang="en-US" dirty="0" err="1" smtClean="0"/>
              <a:t>Mythbusters</a:t>
            </a:r>
            <a:r>
              <a:rPr lang="en-US" dirty="0" smtClean="0"/>
              <a:t> 2</a:t>
            </a:r>
          </a:p>
        </p:txBody>
      </p:sp>
      <p:sp>
        <p:nvSpPr>
          <p:cNvPr id="25603" name="Subtitle 12"/>
          <p:cNvSpPr>
            <a:spLocks noGrp="1"/>
          </p:cNvSpPr>
          <p:nvPr>
            <p:ph type="subTitle" idx="1"/>
          </p:nvPr>
        </p:nvSpPr>
        <p:spPr>
          <a:xfrm>
            <a:off x="360363" y="2376488"/>
            <a:ext cx="7920037" cy="719137"/>
          </a:xfrm>
        </p:spPr>
        <p:txBody>
          <a:bodyPr/>
          <a:lstStyle/>
          <a:p>
            <a:pPr eaLnBrk="1" hangingPunct="1"/>
            <a:r>
              <a:rPr lang="en-US" sz="3000" dirty="0" smtClean="0">
                <a:latin typeface="DeathRattle BB"/>
                <a:cs typeface="DeathRattle BB"/>
              </a:rPr>
              <a:t>                    </a:t>
            </a:r>
            <a:r>
              <a:rPr lang="en-US" dirty="0" smtClean="0"/>
              <a:t>Cable Myths</a:t>
            </a:r>
          </a:p>
        </p:txBody>
      </p:sp>
      <p:sp>
        <p:nvSpPr>
          <p:cNvPr id="2560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28788" y="3887788"/>
            <a:ext cx="4138612" cy="900112"/>
          </a:xfrm>
        </p:spPr>
        <p:txBody>
          <a:bodyPr/>
          <a:lstStyle/>
          <a:p>
            <a:pPr eaLnBrk="1" hangingPunct="1"/>
            <a:r>
              <a:rPr lang="en-US" smtClean="0"/>
              <a:t>Tim Stronge &amp; Alan Mauldin</a:t>
            </a:r>
          </a:p>
          <a:p>
            <a:pPr eaLnBrk="1" hangingPunct="1"/>
            <a:r>
              <a:rPr lang="en-US" smtClean="0"/>
              <a:t>TeleGeography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24" y="2416018"/>
            <a:ext cx="2131477" cy="53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55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Surveillance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Five Eyes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52" y="1304925"/>
            <a:ext cx="2009129" cy="1266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2828134"/>
            <a:ext cx="1951528" cy="839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15" y="1304924"/>
            <a:ext cx="2972378" cy="1035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342" y="2571751"/>
            <a:ext cx="1548750" cy="1589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64" y="2571751"/>
            <a:ext cx="1589941" cy="1589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316" y="1304924"/>
            <a:ext cx="2303784" cy="798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771" y="2827044"/>
            <a:ext cx="1953605" cy="906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896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Surveillance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The Commies are pretty good at this, too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89" y="1304924"/>
            <a:ext cx="3495601" cy="1007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58" y="2571750"/>
            <a:ext cx="963594" cy="1762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056" y="1304924"/>
            <a:ext cx="3324156" cy="1239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012" y="2822748"/>
            <a:ext cx="1491364" cy="1484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2612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Surveillance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Even NSA critics want in on the game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26" y="1304924"/>
            <a:ext cx="3164349" cy="1054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4" y="2665152"/>
            <a:ext cx="3173909" cy="15425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261" y="1304925"/>
            <a:ext cx="2298354" cy="1751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21" y="3326163"/>
            <a:ext cx="1946313" cy="857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7514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Surveillance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Even NSA critics want in on the game</a:t>
            </a:r>
            <a:endParaRPr lang="en-US" dirty="0"/>
          </a:p>
        </p:txBody>
      </p:sp>
      <p:pic>
        <p:nvPicPr>
          <p:cNvPr id="4" name="Picture 3" descr="news_germany_grum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469292"/>
            <a:ext cx="7112000" cy="189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5857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Surveillance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India’s in on it, too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6" y="1695695"/>
            <a:ext cx="4169195" cy="1831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762" y="1695696"/>
            <a:ext cx="1999878" cy="1780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9056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Surveillance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484" y="1305243"/>
            <a:ext cx="5747031" cy="3233663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To be safe 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6308" y="4366839"/>
            <a:ext cx="4259369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TeleGeography</a:t>
            </a:r>
          </a:p>
        </p:txBody>
      </p:sp>
    </p:spTree>
    <p:extLst>
      <p:ext uri="{BB962C8B-B14F-4D97-AF65-F5344CB8AC3E}">
        <p14:creationId xmlns:p14="http://schemas.microsoft.com/office/powerpoint/2010/main" val="201605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Surveillance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336" y="1305722"/>
            <a:ext cx="5745328" cy="3232704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s-IS" dirty="0"/>
              <a:t>… let’s avoid the U.S</a:t>
            </a:r>
            <a:r>
              <a:rPr lang="is-IS" dirty="0" smtClean="0"/>
              <a:t>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6308" y="4366839"/>
            <a:ext cx="4259369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TeleGeography</a:t>
            </a:r>
          </a:p>
        </p:txBody>
      </p:sp>
    </p:spTree>
    <p:extLst>
      <p:ext uri="{BB962C8B-B14F-4D97-AF65-F5344CB8AC3E}">
        <p14:creationId xmlns:p14="http://schemas.microsoft.com/office/powerpoint/2010/main" val="812905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Surveillance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336" y="1305722"/>
            <a:ext cx="5745328" cy="3232704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s-IS" dirty="0"/>
              <a:t>… and </a:t>
            </a:r>
            <a:r>
              <a:rPr lang="is-IS" dirty="0" smtClean="0"/>
              <a:t>Canada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6308" y="4366839"/>
            <a:ext cx="4259369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TeleGeography</a:t>
            </a:r>
          </a:p>
        </p:txBody>
      </p:sp>
    </p:spTree>
    <p:extLst>
      <p:ext uri="{BB962C8B-B14F-4D97-AF65-F5344CB8AC3E}">
        <p14:creationId xmlns:p14="http://schemas.microsoft.com/office/powerpoint/2010/main" val="700560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Surveillance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336" y="1305722"/>
            <a:ext cx="5745328" cy="3232704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s-IS" dirty="0"/>
              <a:t>… and Australia and New </a:t>
            </a:r>
            <a:r>
              <a:rPr lang="is-IS" dirty="0" smtClean="0"/>
              <a:t>Zealand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6308" y="4366839"/>
            <a:ext cx="4259369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TeleGeography</a:t>
            </a:r>
          </a:p>
        </p:txBody>
      </p:sp>
    </p:spTree>
    <p:extLst>
      <p:ext uri="{BB962C8B-B14F-4D97-AF65-F5344CB8AC3E}">
        <p14:creationId xmlns:p14="http://schemas.microsoft.com/office/powerpoint/2010/main" val="1839547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Surveillance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336" y="1305722"/>
            <a:ext cx="5745328" cy="3232704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s-IS" dirty="0"/>
              <a:t>… and the U.K</a:t>
            </a:r>
            <a:r>
              <a:rPr lang="is-IS" dirty="0" smtClean="0"/>
              <a:t>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6308" y="4366839"/>
            <a:ext cx="4259369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TeleGeography</a:t>
            </a:r>
          </a:p>
        </p:txBody>
      </p:sp>
    </p:spTree>
    <p:extLst>
      <p:ext uri="{BB962C8B-B14F-4D97-AF65-F5344CB8AC3E}">
        <p14:creationId xmlns:p14="http://schemas.microsoft.com/office/powerpoint/2010/main" val="2638734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2419350" y="1997075"/>
            <a:ext cx="6480175" cy="720725"/>
          </a:xfrm>
          <a:prstGeom prst="rect">
            <a:avLst/>
          </a:prstGeom>
        </p:spPr>
        <p:txBody>
          <a:bodyPr anchor="ctr"/>
          <a:lstStyle/>
          <a:p>
            <a:pPr defTabSz="914400" fontAlgn="auto">
              <a:spcAft>
                <a:spcPts val="0"/>
              </a:spcAft>
              <a:defRPr/>
            </a:pPr>
            <a:r>
              <a:rPr lang="en-US" sz="2800" smtClean="0">
                <a:solidFill>
                  <a:schemeClr val="bg1"/>
                </a:solidFill>
                <a:ea typeface="+mj-ea"/>
                <a:cs typeface="Arial" pitchFamily="34" charset="0"/>
              </a:rPr>
              <a:t>Contents</a:t>
            </a:r>
            <a:endParaRPr lang="en-US" sz="2800">
              <a:solidFill>
                <a:schemeClr val="bg1"/>
              </a:solidFill>
              <a:ea typeface="+mj-ea"/>
              <a:cs typeface="Arial" pitchFamily="34" charset="0"/>
            </a:endParaRPr>
          </a:p>
        </p:txBody>
      </p:sp>
      <p:sp>
        <p:nvSpPr>
          <p:cNvPr id="266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Presenter Profile</a:t>
            </a:r>
          </a:p>
        </p:txBody>
      </p:sp>
      <p:pic>
        <p:nvPicPr>
          <p:cNvPr id="2" name="Picture Placeholder 1" descr="1301_untitled_005_Canon EOS 70D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9" b="7969"/>
          <a:stretch>
            <a:fillRect/>
          </a:stretch>
        </p:blipFill>
        <p:spPr/>
      </p:pic>
      <p:sp>
        <p:nvSpPr>
          <p:cNvPr id="27" name="Text Placeholder 2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Since joining the company in 2000, Mr. Mauldin has served as a principal analyst in many areas of TeleGeography’s research, including international Internet infrastructure, submarine cable systems, and bandwidth demand modeling.</a:t>
            </a:r>
          </a:p>
          <a:p>
            <a:r>
              <a:rPr lang="en-US" sz="1600" dirty="0" smtClean="0"/>
              <a:t>Alan made the </a:t>
            </a:r>
            <a:r>
              <a:rPr lang="en-US" sz="1600" dirty="0" err="1" smtClean="0"/>
              <a:t>Kessel</a:t>
            </a:r>
            <a:r>
              <a:rPr lang="en-US" sz="1600" dirty="0" smtClean="0"/>
              <a:t> run in less than 12 parsecs.</a:t>
            </a:r>
            <a:endParaRPr lang="en-US" sz="1600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Alan Mauldin</a:t>
            </a:r>
          </a:p>
          <a:p>
            <a:r>
              <a:rPr lang="en-US" dirty="0" smtClean="0"/>
              <a:t>Research Director</a:t>
            </a:r>
          </a:p>
          <a:p>
            <a:r>
              <a:rPr lang="en-US" dirty="0" err="1" smtClean="0"/>
              <a:t>amauldin@telegeography.com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Surveillance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336" y="1305722"/>
            <a:ext cx="5745328" cy="3232704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s-IS" dirty="0"/>
              <a:t>… and Russia &amp; the C.I.S</a:t>
            </a:r>
            <a:r>
              <a:rPr lang="is-IS" dirty="0" smtClean="0"/>
              <a:t>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6308" y="4366839"/>
            <a:ext cx="4259369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TeleGeography</a:t>
            </a:r>
          </a:p>
        </p:txBody>
      </p:sp>
    </p:spTree>
    <p:extLst>
      <p:ext uri="{BB962C8B-B14F-4D97-AF65-F5344CB8AC3E}">
        <p14:creationId xmlns:p14="http://schemas.microsoft.com/office/powerpoint/2010/main" val="319473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Surveillance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336" y="1305722"/>
            <a:ext cx="5745328" cy="3232704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s-IS" dirty="0"/>
              <a:t>… and </a:t>
            </a:r>
            <a:r>
              <a:rPr lang="is-IS" dirty="0" smtClean="0"/>
              <a:t>France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6308" y="4366839"/>
            <a:ext cx="4259369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TeleGeography</a:t>
            </a:r>
          </a:p>
        </p:txBody>
      </p:sp>
    </p:spTree>
    <p:extLst>
      <p:ext uri="{BB962C8B-B14F-4D97-AF65-F5344CB8AC3E}">
        <p14:creationId xmlns:p14="http://schemas.microsoft.com/office/powerpoint/2010/main" val="1989223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Surveillance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336" y="1305722"/>
            <a:ext cx="5745328" cy="3232704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s-IS" dirty="0"/>
              <a:t>… and </a:t>
            </a:r>
            <a:r>
              <a:rPr lang="is-IS" dirty="0" smtClean="0"/>
              <a:t>India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6308" y="4366839"/>
            <a:ext cx="4259369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TeleGeography</a:t>
            </a:r>
          </a:p>
        </p:txBody>
      </p:sp>
    </p:spTree>
    <p:extLst>
      <p:ext uri="{BB962C8B-B14F-4D97-AF65-F5344CB8AC3E}">
        <p14:creationId xmlns:p14="http://schemas.microsoft.com/office/powerpoint/2010/main" val="3279510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Surveillance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336" y="1305722"/>
            <a:ext cx="5745328" cy="3232704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s-IS" dirty="0"/>
              <a:t>… and </a:t>
            </a:r>
            <a:r>
              <a:rPr lang="is-IS" dirty="0" smtClean="0"/>
              <a:t>Bahrain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6308" y="4366839"/>
            <a:ext cx="4259369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TeleGeography</a:t>
            </a:r>
          </a:p>
        </p:txBody>
      </p:sp>
    </p:spTree>
    <p:extLst>
      <p:ext uri="{BB962C8B-B14F-4D97-AF65-F5344CB8AC3E}">
        <p14:creationId xmlns:p14="http://schemas.microsoft.com/office/powerpoint/2010/main" val="199062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Surveillance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336" y="1305722"/>
            <a:ext cx="5745328" cy="3232704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s-IS" dirty="0"/>
              <a:t>… and </a:t>
            </a:r>
            <a:r>
              <a:rPr lang="is-IS" dirty="0" smtClean="0"/>
              <a:t>China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6308" y="4366839"/>
            <a:ext cx="4259369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TeleGeography</a:t>
            </a:r>
          </a:p>
        </p:txBody>
      </p:sp>
    </p:spTree>
    <p:extLst>
      <p:ext uri="{BB962C8B-B14F-4D97-AF65-F5344CB8AC3E}">
        <p14:creationId xmlns:p14="http://schemas.microsoft.com/office/powerpoint/2010/main" val="2062947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Surveillance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336" y="1305722"/>
            <a:ext cx="5745328" cy="3232704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s-IS" dirty="0"/>
              <a:t>… and </a:t>
            </a:r>
            <a:r>
              <a:rPr lang="is-IS" dirty="0" smtClean="0"/>
              <a:t>Germany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6308" y="4366839"/>
            <a:ext cx="4259369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TeleGeography</a:t>
            </a:r>
          </a:p>
        </p:txBody>
      </p:sp>
    </p:spTree>
    <p:extLst>
      <p:ext uri="{BB962C8B-B14F-4D97-AF65-F5344CB8AC3E}">
        <p14:creationId xmlns:p14="http://schemas.microsoft.com/office/powerpoint/2010/main" val="1690343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Surveillance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882" y="1310720"/>
            <a:ext cx="4321527" cy="3232705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Maybe we shouldn’t talk at all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732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Surveillance Myth</a:t>
            </a:r>
          </a:p>
        </p:txBody>
      </p:sp>
      <p:sp>
        <p:nvSpPr>
          <p:cNvPr id="29699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Myth: Cables that avoid U.S. territory are free from mass surveillance</a:t>
            </a:r>
          </a:p>
          <a:p>
            <a:pPr>
              <a:buFont typeface="Arial"/>
              <a:buChar char="•"/>
            </a:pPr>
            <a:r>
              <a:rPr lang="en-US" dirty="0"/>
              <a:t>Conclusion: </a:t>
            </a:r>
            <a:r>
              <a:rPr lang="en-US" dirty="0" smtClean="0"/>
              <a:t>Mass surveillance of communications is widespread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Status: ??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9675">
            <a:off x="2695653" y="2293303"/>
            <a:ext cx="5736995" cy="1546739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547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Post-Snowden Myth</a:t>
            </a:r>
            <a:endParaRPr lang="en-US" dirty="0" smtClean="0"/>
          </a:p>
        </p:txBody>
      </p:sp>
      <p:sp>
        <p:nvSpPr>
          <p:cNvPr id="29699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The Myth: Internet providers around the world have become less reliant on the U.S. as a result of the Snowden revelations</a:t>
            </a:r>
          </a:p>
          <a:p>
            <a:pPr>
              <a:buFont typeface="Arial"/>
              <a:buChar char="•"/>
            </a:pPr>
            <a:r>
              <a:rPr lang="en-US" dirty="0" smtClean="0"/>
              <a:t>Conclusion: ???</a:t>
            </a:r>
          </a:p>
          <a:p>
            <a:pPr>
              <a:buFont typeface="Arial"/>
              <a:buChar char="•"/>
            </a:pPr>
            <a:r>
              <a:rPr lang="en-US" dirty="0" smtClean="0"/>
              <a:t>Status: ???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37881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Post-Snowden Myth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Examine layer 3 (IP) connectivity patterns</a:t>
            </a:r>
          </a:p>
          <a:p>
            <a:r>
              <a:rPr lang="en-US" dirty="0" smtClean="0"/>
              <a:t>Determine whether global Internet became less U.S.-centric after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687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2419350" y="1997075"/>
            <a:ext cx="6480175" cy="720725"/>
          </a:xfrm>
          <a:prstGeom prst="rect">
            <a:avLst/>
          </a:prstGeom>
        </p:spPr>
        <p:txBody>
          <a:bodyPr anchor="ctr"/>
          <a:lstStyle/>
          <a:p>
            <a:pPr defTabSz="914400" fontAlgn="auto">
              <a:spcAft>
                <a:spcPts val="0"/>
              </a:spcAft>
              <a:defRPr/>
            </a:pPr>
            <a:r>
              <a:rPr lang="en-US" sz="2800" smtClean="0">
                <a:solidFill>
                  <a:schemeClr val="bg1"/>
                </a:solidFill>
                <a:ea typeface="+mj-ea"/>
                <a:cs typeface="Arial" pitchFamily="34" charset="0"/>
              </a:rPr>
              <a:t>Contents</a:t>
            </a:r>
            <a:endParaRPr lang="en-US" sz="2800">
              <a:solidFill>
                <a:schemeClr val="bg1"/>
              </a:solidFill>
              <a:ea typeface="+mj-ea"/>
              <a:cs typeface="Arial" pitchFamily="34" charset="0"/>
            </a:endParaRPr>
          </a:p>
        </p:txBody>
      </p:sp>
      <p:sp>
        <p:nvSpPr>
          <p:cNvPr id="266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Presenter Profile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1"/>
          </p:nvPr>
        </p:nvSpPr>
        <p:spPr>
          <a:xfrm>
            <a:off x="2072079" y="1728000"/>
            <a:ext cx="5968000" cy="1728000"/>
          </a:xfrm>
        </p:spPr>
        <p:txBody>
          <a:bodyPr>
            <a:normAutofit/>
          </a:bodyPr>
          <a:lstStyle/>
          <a:p>
            <a:r>
              <a:rPr lang="en-US" sz="1600" dirty="0"/>
              <a:t>Since joining TeleGeography in 1996, Tim has served as a principal analyst in most areas of research, including network infrastructure, bandwidth demand modeling, cross-border traffic flows, and telecom services pricing. </a:t>
            </a:r>
          </a:p>
          <a:p>
            <a:r>
              <a:rPr lang="en-US" sz="1600" dirty="0" smtClean="0"/>
              <a:t>Tim has the death sentence on 12 star systems.</a:t>
            </a:r>
            <a:endParaRPr lang="en-US" sz="1600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Tim Stronge</a:t>
            </a:r>
          </a:p>
          <a:p>
            <a:r>
              <a:rPr lang="en-US" dirty="0" smtClean="0"/>
              <a:t>VP—Research</a:t>
            </a:r>
          </a:p>
          <a:p>
            <a:r>
              <a:rPr lang="en-US" dirty="0" err="1" smtClean="0"/>
              <a:t>tstronge@telegeography.com</a:t>
            </a:r>
            <a:endParaRPr lang="en-US" dirty="0"/>
          </a:p>
        </p:txBody>
      </p:sp>
      <p:pic>
        <p:nvPicPr>
          <p:cNvPr id="9" name="Picture Placeholder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" t="11458" r="7733" b="14028"/>
          <a:stretch/>
        </p:blipFill>
        <p:spPr>
          <a:xfrm>
            <a:off x="540731" y="1738923"/>
            <a:ext cx="1371600" cy="1719385"/>
          </a:xfrm>
        </p:spPr>
      </p:pic>
    </p:spTree>
    <p:extLst>
      <p:ext uri="{BB962C8B-B14F-4D97-AF65-F5344CB8AC3E}">
        <p14:creationId xmlns:p14="http://schemas.microsoft.com/office/powerpoint/2010/main" val="600350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Capacity Connecting to the U.S.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32000" y="916218"/>
            <a:ext cx="6480000" cy="360000"/>
          </a:xfrm>
        </p:spPr>
        <p:txBody>
          <a:bodyPr/>
          <a:lstStyle/>
          <a:p>
            <a:pPr algn="ctr"/>
            <a:r>
              <a:rPr lang="en-US" sz="1600" dirty="0" smtClean="0"/>
              <a:t>2003-2012</a:t>
            </a:r>
            <a:endParaRPr lang="en-US" sz="1600" dirty="0"/>
          </a:p>
        </p:txBody>
      </p:sp>
      <p:pic>
        <p:nvPicPr>
          <p:cNvPr id="5" name="Content Placeholder 4" descr="us_region_to2012.png"/>
          <p:cNvPicPr>
            <a:picLocks noGrp="1" noChangeAspect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21" r="-21821"/>
          <a:stretch>
            <a:fillRect/>
          </a:stretch>
        </p:blipFill>
        <p:spPr>
          <a:xfrm>
            <a:off x="612000" y="1129386"/>
            <a:ext cx="7920000" cy="3348000"/>
          </a:xfrm>
        </p:spPr>
      </p:pic>
      <p:sp>
        <p:nvSpPr>
          <p:cNvPr id="6" name="TextBox 5"/>
          <p:cNvSpPr txBox="1"/>
          <p:nvPr/>
        </p:nvSpPr>
        <p:spPr>
          <a:xfrm>
            <a:off x="156308" y="4366839"/>
            <a:ext cx="4259369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TeleGeography</a:t>
            </a:r>
          </a:p>
        </p:txBody>
      </p:sp>
    </p:spTree>
    <p:extLst>
      <p:ext uri="{BB962C8B-B14F-4D97-AF65-F5344CB8AC3E}">
        <p14:creationId xmlns:p14="http://schemas.microsoft.com/office/powerpoint/2010/main" val="728009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Capacity Connecting to the U.S.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32000" y="896680"/>
            <a:ext cx="6480000" cy="360000"/>
          </a:xfrm>
        </p:spPr>
        <p:txBody>
          <a:bodyPr/>
          <a:lstStyle/>
          <a:p>
            <a:pPr algn="ctr"/>
            <a:r>
              <a:rPr lang="en-US" sz="1600" dirty="0" smtClean="0"/>
              <a:t>2003-2012 + </a:t>
            </a:r>
            <a:r>
              <a:rPr lang="en-US" sz="1600" dirty="0" err="1" smtClean="0"/>
              <a:t>Trendline</a:t>
            </a:r>
            <a:r>
              <a:rPr lang="en-US" sz="1600" dirty="0" smtClean="0"/>
              <a:t> Projections</a:t>
            </a:r>
            <a:endParaRPr lang="en-US" sz="1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178" y="1129386"/>
            <a:ext cx="5507643" cy="3348000"/>
          </a:xfrm>
        </p:spPr>
      </p:pic>
      <p:sp>
        <p:nvSpPr>
          <p:cNvPr id="6" name="TextBox 5"/>
          <p:cNvSpPr txBox="1"/>
          <p:nvPr/>
        </p:nvSpPr>
        <p:spPr>
          <a:xfrm>
            <a:off x="156308" y="4366839"/>
            <a:ext cx="4259369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TeleGeography</a:t>
            </a:r>
          </a:p>
        </p:txBody>
      </p:sp>
    </p:spTree>
    <p:extLst>
      <p:ext uri="{BB962C8B-B14F-4D97-AF65-F5344CB8AC3E}">
        <p14:creationId xmlns:p14="http://schemas.microsoft.com/office/powerpoint/2010/main" val="172875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Capacity Connecting to the U.S.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32000" y="896680"/>
            <a:ext cx="6480000" cy="360000"/>
          </a:xfrm>
        </p:spPr>
        <p:txBody>
          <a:bodyPr/>
          <a:lstStyle/>
          <a:p>
            <a:pPr algn="ctr"/>
            <a:r>
              <a:rPr lang="en-US" sz="1600" dirty="0" smtClean="0"/>
              <a:t>2003-2015: </a:t>
            </a:r>
            <a:r>
              <a:rPr lang="en-US" sz="1600" dirty="0" err="1" smtClean="0"/>
              <a:t>Trendline</a:t>
            </a:r>
            <a:r>
              <a:rPr lang="en-US" sz="1600" dirty="0" smtClean="0"/>
              <a:t> Projections vs. Reality</a:t>
            </a:r>
            <a:endParaRPr lang="en-US" sz="1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178" y="1139877"/>
            <a:ext cx="5507643" cy="3346555"/>
          </a:xfrm>
        </p:spPr>
      </p:pic>
      <p:sp>
        <p:nvSpPr>
          <p:cNvPr id="6" name="TextBox 5"/>
          <p:cNvSpPr txBox="1"/>
          <p:nvPr/>
        </p:nvSpPr>
        <p:spPr>
          <a:xfrm>
            <a:off x="156308" y="4366839"/>
            <a:ext cx="4259369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TeleGeography</a:t>
            </a:r>
          </a:p>
        </p:txBody>
      </p:sp>
    </p:spTree>
    <p:extLst>
      <p:ext uri="{BB962C8B-B14F-4D97-AF65-F5344CB8AC3E}">
        <p14:creationId xmlns:p14="http://schemas.microsoft.com/office/powerpoint/2010/main" val="526610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Capacity Connecting to the U.S.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600" dirty="0" smtClean="0"/>
              <a:t>2015 Global Average </a:t>
            </a:r>
          </a:p>
          <a:p>
            <a:pPr marL="0" indent="0" algn="ctr">
              <a:buNone/>
            </a:pPr>
            <a:r>
              <a:rPr lang="en-US" sz="1600" dirty="0"/>
              <a:t>(</a:t>
            </a:r>
            <a:r>
              <a:rPr lang="en-US" sz="1600" dirty="0" smtClean="0"/>
              <a:t>2012 Projection):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8000" dirty="0" smtClean="0"/>
              <a:t>28%</a:t>
            </a:r>
            <a:endParaRPr lang="en-US" sz="80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600" dirty="0" smtClean="0"/>
              <a:t>2015 Global </a:t>
            </a:r>
            <a:r>
              <a:rPr lang="en-US" sz="1600" dirty="0"/>
              <a:t>Average </a:t>
            </a:r>
          </a:p>
          <a:p>
            <a:pPr marL="0" indent="0" algn="ctr">
              <a:buNone/>
            </a:pPr>
            <a:r>
              <a:rPr lang="en-US" sz="1600" dirty="0"/>
              <a:t>(2015 </a:t>
            </a:r>
            <a:r>
              <a:rPr lang="en-US" sz="1600" dirty="0" smtClean="0"/>
              <a:t>Actual)</a:t>
            </a:r>
            <a:r>
              <a:rPr lang="en-US" sz="1600" dirty="0"/>
              <a:t>: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8000" dirty="0" smtClean="0"/>
              <a:t>30%</a:t>
            </a:r>
            <a:endParaRPr lang="en-US" sz="8000" dirty="0"/>
          </a:p>
        </p:txBody>
      </p:sp>
      <p:sp>
        <p:nvSpPr>
          <p:cNvPr id="6" name="TextBox 5"/>
          <p:cNvSpPr txBox="1"/>
          <p:nvPr/>
        </p:nvSpPr>
        <p:spPr>
          <a:xfrm>
            <a:off x="156308" y="4366839"/>
            <a:ext cx="4259369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TeleGeography</a:t>
            </a:r>
          </a:p>
        </p:txBody>
      </p:sp>
    </p:spTree>
    <p:extLst>
      <p:ext uri="{BB962C8B-B14F-4D97-AF65-F5344CB8AC3E}">
        <p14:creationId xmlns:p14="http://schemas.microsoft.com/office/powerpoint/2010/main" val="4094872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Post-Snowden Myth</a:t>
            </a:r>
            <a:endParaRPr lang="en-US" dirty="0" smtClean="0"/>
          </a:p>
        </p:txBody>
      </p:sp>
      <p:sp>
        <p:nvSpPr>
          <p:cNvPr id="29699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But that was just IP-layer connectivity</a:t>
            </a:r>
          </a:p>
          <a:p>
            <a:pPr lvl="1"/>
            <a:r>
              <a:rPr lang="en-US" dirty="0" smtClean="0"/>
              <a:t>IP connections tend to mirror transport layer availability</a:t>
            </a:r>
          </a:p>
          <a:p>
            <a:r>
              <a:rPr lang="en-US" dirty="0" smtClean="0"/>
              <a:t>What about end-to-end traffic?</a:t>
            </a:r>
          </a:p>
        </p:txBody>
      </p:sp>
    </p:spTree>
    <p:extLst>
      <p:ext uri="{BB962C8B-B14F-4D97-AF65-F5344CB8AC3E}">
        <p14:creationId xmlns:p14="http://schemas.microsoft.com/office/powerpoint/2010/main" val="2214905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Post-Snowden Myth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Methodology Part II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End-to-end traffic patterns very difficult to collect</a:t>
            </a:r>
          </a:p>
          <a:p>
            <a:r>
              <a:rPr lang="en-US" dirty="0" smtClean="0"/>
              <a:t>But we can use the following as a proxy:</a:t>
            </a:r>
          </a:p>
          <a:p>
            <a:pPr lvl="1"/>
            <a:r>
              <a:rPr lang="en-US" dirty="0" smtClean="0"/>
              <a:t>Determine most popular websites for users in each country (source: </a:t>
            </a:r>
            <a:r>
              <a:rPr lang="en-US" dirty="0" err="1" smtClean="0"/>
              <a:t>Alexa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Query domain name servers (DNS) in each country</a:t>
            </a:r>
          </a:p>
          <a:p>
            <a:pPr lvl="2"/>
            <a:r>
              <a:rPr lang="en-US" dirty="0" smtClean="0"/>
              <a:t>Look up IP addresses of the most popular websites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GeoIP</a:t>
            </a:r>
            <a:r>
              <a:rPr lang="en-US" dirty="0"/>
              <a:t> </a:t>
            </a:r>
            <a:r>
              <a:rPr lang="en-US" dirty="0" smtClean="0"/>
              <a:t>databases to look up server location of those IP addresses (source: </a:t>
            </a:r>
            <a:r>
              <a:rPr lang="en-US" dirty="0" err="1" smtClean="0"/>
              <a:t>Geolite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9312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Content Served from the U.S.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2775" y="888385"/>
            <a:ext cx="3462809" cy="253791"/>
          </a:xfrm>
        </p:spPr>
        <p:txBody>
          <a:bodyPr/>
          <a:lstStyle/>
          <a:p>
            <a:pPr algn="ctr"/>
            <a:r>
              <a:rPr lang="en-US" sz="1600" dirty="0" smtClean="0"/>
              <a:t>Top Sites</a:t>
            </a:r>
            <a:endParaRPr lang="en-US" sz="1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34" y="1196870"/>
            <a:ext cx="3319347" cy="3346555"/>
          </a:xfrm>
        </p:spPr>
      </p:pic>
      <p:grpSp>
        <p:nvGrpSpPr>
          <p:cNvPr id="9" name="Group 8"/>
          <p:cNvGrpSpPr/>
          <p:nvPr/>
        </p:nvGrpSpPr>
        <p:grpSpPr>
          <a:xfrm>
            <a:off x="4413495" y="898154"/>
            <a:ext cx="4558526" cy="3148373"/>
            <a:chOff x="4413495" y="898154"/>
            <a:chExt cx="4558526" cy="3148373"/>
          </a:xfrm>
        </p:grpSpPr>
        <p:pic>
          <p:nvPicPr>
            <p:cNvPr id="6" name="Content Placeholder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324" y="1306522"/>
              <a:ext cx="4514697" cy="2740005"/>
            </a:xfrm>
            <a:prstGeom prst="rect">
              <a:avLst/>
            </a:prstGeom>
          </p:spPr>
        </p:pic>
        <p:sp>
          <p:nvSpPr>
            <p:cNvPr id="7" name="Text Placeholder 2"/>
            <p:cNvSpPr txBox="1">
              <a:spLocks/>
            </p:cNvSpPr>
            <p:nvPr/>
          </p:nvSpPr>
          <p:spPr>
            <a:xfrm>
              <a:off x="4413495" y="898154"/>
              <a:ext cx="4552791" cy="253791"/>
            </a:xfrm>
            <a:prstGeom prst="rect">
              <a:avLst/>
            </a:prstGeom>
          </p:spPr>
          <p:txBody>
            <a:bodyPr lIns="90000" tIns="0" rIns="90000" bIns="0"/>
            <a:lstStyle>
              <a:lvl1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 lang="en-US" sz="2000" kern="1200" dirty="0" smtClean="0">
                  <a:solidFill>
                    <a:srgbClr val="4A206A"/>
                  </a:solidFill>
                  <a:latin typeface="Arial" pitchFamily="34" charset="0"/>
                  <a:ea typeface="ヒラギノ角ゴ Pro W3" charset="0"/>
                  <a:cs typeface="Arial" pitchFamily="34" charset="0"/>
                </a:defRPr>
              </a:lvl1pPr>
              <a:lvl2pPr marL="458788" indent="-228600" algn="l" defTabSz="457200" rtl="0" eaLnBrk="0" fontAlgn="base" hangingPunct="0">
                <a:spcBef>
                  <a:spcPct val="0"/>
                </a:spcBef>
                <a:spcAft>
                  <a:spcPts val="600"/>
                </a:spcAft>
                <a:buFont typeface="Lucida Grande"/>
                <a:buChar char="-"/>
                <a:defRPr sz="2800" kern="1200">
                  <a:solidFill>
                    <a:schemeClr val="tx2"/>
                  </a:solidFill>
                  <a:latin typeface="+mn-lt"/>
                  <a:ea typeface="ヒラギノ角ゴ Pro W3" charset="0"/>
                  <a:cs typeface="ヒラギノ角ゴ Pro W3"/>
                </a:defRPr>
              </a:lvl2pPr>
              <a:lvl3pPr marL="684213" indent="-225425" algn="l" defTabSz="457200" rtl="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ヒラギノ角ゴ Pro W3" charset="0"/>
                  <a:cs typeface="ヒラギノ角ゴ Pro W3"/>
                </a:defRPr>
              </a:lvl3pPr>
              <a:lvl4pPr marL="912813" indent="-228600" algn="l" defTabSz="457200" rtl="0" eaLnBrk="0" fontAlgn="base" hangingPunct="0">
                <a:spcBef>
                  <a:spcPct val="0"/>
                </a:spcBef>
                <a:spcAft>
                  <a:spcPts val="600"/>
                </a:spcAft>
                <a:buFont typeface="Lucida Grande"/>
                <a:buChar char="-"/>
                <a:defRPr sz="2000" kern="1200">
                  <a:solidFill>
                    <a:schemeClr val="tx2"/>
                  </a:solidFill>
                  <a:latin typeface="+mn-lt"/>
                  <a:ea typeface="ヒラギノ角ゴ Pro W3" charset="0"/>
                  <a:cs typeface="ヒラギノ角ゴ Pro W3"/>
                </a:defRPr>
              </a:lvl4pPr>
              <a:lvl5pPr marL="1143000" indent="-230188" algn="l" defTabSz="457200" rtl="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ヒラギノ角ゴ Pro W3" charset="0"/>
                  <a:cs typeface="ヒラギノ角ゴ Pro W3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/>
                <a:t>Domain Name Server Locations</a:t>
              </a:r>
              <a:endParaRPr lang="en-US" sz="1600" dirty="0"/>
            </a:p>
          </p:txBody>
        </p:sp>
      </p:grpSp>
      <p:sp>
        <p:nvSpPr>
          <p:cNvPr id="8" name="Text Placeholder 2"/>
          <p:cNvSpPr txBox="1">
            <a:spLocks/>
          </p:cNvSpPr>
          <p:nvPr/>
        </p:nvSpPr>
        <p:spPr>
          <a:xfrm>
            <a:off x="3952369" y="2372594"/>
            <a:ext cx="622504" cy="199156"/>
          </a:xfrm>
          <a:prstGeom prst="rect">
            <a:avLst/>
          </a:prstGeom>
        </p:spPr>
        <p:txBody>
          <a:bodyPr lIns="90000" tIns="0" rIns="9000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lang="en-US" sz="2000" kern="1200" dirty="0" smtClean="0">
                <a:solidFill>
                  <a:srgbClr val="4A206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1pPr>
            <a:lvl2pPr marL="458788" indent="-228600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sz="28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2pPr>
            <a:lvl3pPr marL="684213" indent="-225425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3pPr>
            <a:lvl4pPr marL="912813" indent="-228600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sz="20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43000" indent="-230188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621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Content Served from the U.S.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93822" y="907924"/>
            <a:ext cx="4634792" cy="291698"/>
          </a:xfrm>
        </p:spPr>
        <p:txBody>
          <a:bodyPr/>
          <a:lstStyle/>
          <a:p>
            <a:pPr algn="ctr"/>
            <a:r>
              <a:rPr lang="en-US" sz="1600" dirty="0" smtClean="0"/>
              <a:t>Results</a:t>
            </a:r>
            <a:endParaRPr lang="en-US" sz="1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23" y="1304925"/>
            <a:ext cx="4635225" cy="2428910"/>
          </a:xfrm>
        </p:spPr>
      </p:pic>
      <p:grpSp>
        <p:nvGrpSpPr>
          <p:cNvPr id="4" name="Group 3"/>
          <p:cNvGrpSpPr/>
          <p:nvPr/>
        </p:nvGrpSpPr>
        <p:grpSpPr>
          <a:xfrm>
            <a:off x="5544690" y="888385"/>
            <a:ext cx="3222555" cy="2408280"/>
            <a:chOff x="5544690" y="907923"/>
            <a:chExt cx="3222555" cy="2408280"/>
          </a:xfrm>
        </p:grpSpPr>
        <p:pic>
          <p:nvPicPr>
            <p:cNvPr id="6" name="Content Placeholder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691" y="1822682"/>
              <a:ext cx="3220406" cy="1493521"/>
            </a:xfrm>
            <a:prstGeom prst="rect">
              <a:avLst/>
            </a:prstGeom>
          </p:spPr>
        </p:pic>
        <p:sp>
          <p:nvSpPr>
            <p:cNvPr id="7" name="Text Placeholder 2"/>
            <p:cNvSpPr txBox="1">
              <a:spLocks/>
            </p:cNvSpPr>
            <p:nvPr/>
          </p:nvSpPr>
          <p:spPr>
            <a:xfrm>
              <a:off x="5544690" y="907923"/>
              <a:ext cx="3222555" cy="234839"/>
            </a:xfrm>
            <a:prstGeom prst="rect">
              <a:avLst/>
            </a:prstGeom>
          </p:spPr>
          <p:txBody>
            <a:bodyPr lIns="90000" tIns="0" rIns="90000" bIns="0"/>
            <a:lstStyle>
              <a:lvl1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 lang="en-US" sz="2000" kern="1200" dirty="0" smtClean="0">
                  <a:solidFill>
                    <a:srgbClr val="4A206A"/>
                  </a:solidFill>
                  <a:latin typeface="Arial" pitchFamily="34" charset="0"/>
                  <a:ea typeface="ヒラギノ角ゴ Pro W3" charset="0"/>
                  <a:cs typeface="Arial" pitchFamily="34" charset="0"/>
                </a:defRPr>
              </a:lvl1pPr>
              <a:lvl2pPr marL="458788" indent="-228600" algn="l" defTabSz="457200" rtl="0" eaLnBrk="0" fontAlgn="base" hangingPunct="0">
                <a:spcBef>
                  <a:spcPct val="0"/>
                </a:spcBef>
                <a:spcAft>
                  <a:spcPts val="600"/>
                </a:spcAft>
                <a:buFont typeface="Lucida Grande"/>
                <a:buChar char="-"/>
                <a:defRPr sz="2800" kern="1200">
                  <a:solidFill>
                    <a:schemeClr val="tx2"/>
                  </a:solidFill>
                  <a:latin typeface="+mn-lt"/>
                  <a:ea typeface="ヒラギノ角ゴ Pro W3" charset="0"/>
                  <a:cs typeface="ヒラギノ角ゴ Pro W3"/>
                </a:defRPr>
              </a:lvl2pPr>
              <a:lvl3pPr marL="684213" indent="-225425" algn="l" defTabSz="457200" rtl="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ヒラギノ角ゴ Pro W3" charset="0"/>
                  <a:cs typeface="ヒラギノ角ゴ Pro W3"/>
                </a:defRPr>
              </a:lvl3pPr>
              <a:lvl4pPr marL="912813" indent="-228600" algn="l" defTabSz="457200" rtl="0" eaLnBrk="0" fontAlgn="base" hangingPunct="0">
                <a:spcBef>
                  <a:spcPct val="0"/>
                </a:spcBef>
                <a:spcAft>
                  <a:spcPts val="600"/>
                </a:spcAft>
                <a:buFont typeface="Lucida Grande"/>
                <a:buChar char="-"/>
                <a:defRPr sz="2000" kern="1200">
                  <a:solidFill>
                    <a:schemeClr val="tx2"/>
                  </a:solidFill>
                  <a:latin typeface="+mn-lt"/>
                  <a:ea typeface="ヒラギノ角ゴ Pro W3" charset="0"/>
                  <a:cs typeface="ヒラギノ角ゴ Pro W3"/>
                </a:defRPr>
              </a:lvl4pPr>
              <a:lvl5pPr marL="1143000" indent="-230188" algn="l" defTabSz="457200" rtl="0" eaLnBrk="0" fontAlgn="base" hangingPunct="0">
                <a:spcBef>
                  <a:spcPct val="0"/>
                </a:spcBef>
                <a:spcAft>
                  <a:spcPts val="600"/>
                </a:spcAft>
                <a:buFont typeface="Arial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ヒラギノ角ゴ Pro W3" charset="0"/>
                  <a:cs typeface="ヒラギノ角ゴ Pro W3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 smtClean="0"/>
                <a:t>Summary</a:t>
              </a:r>
              <a:endParaRPr lang="en-US" sz="16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56308" y="4366839"/>
            <a:ext cx="4259369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TeleGeography</a:t>
            </a:r>
          </a:p>
        </p:txBody>
      </p:sp>
      <p:sp>
        <p:nvSpPr>
          <p:cNvPr id="10" name="Right Brace 9"/>
          <p:cNvSpPr/>
          <p:nvPr/>
        </p:nvSpPr>
        <p:spPr>
          <a:xfrm>
            <a:off x="5060464" y="1338385"/>
            <a:ext cx="293077" cy="2403230"/>
          </a:xfrm>
          <a:prstGeom prst="rightBrace">
            <a:avLst/>
          </a:prstGeom>
          <a:ln w="28575" cmpd="sng">
            <a:solidFill>
              <a:srgbClr val="4A20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4A206A"/>
                </a:solidFill>
              </a:ln>
              <a:solidFill>
                <a:srgbClr val="4A20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164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Content Served from the U.S.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203" y="1188000"/>
            <a:ext cx="5439592" cy="3348000"/>
          </a:xfrm>
        </p:spPr>
      </p:pic>
      <p:sp>
        <p:nvSpPr>
          <p:cNvPr id="4" name="Rectangle 3"/>
          <p:cNvSpPr/>
          <p:nvPr/>
        </p:nvSpPr>
        <p:spPr>
          <a:xfrm>
            <a:off x="1630235" y="3440056"/>
            <a:ext cx="4397840" cy="4454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200" dirty="0" err="1" smtClean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17248" y="2900654"/>
            <a:ext cx="4397840" cy="4454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200" dirty="0" err="1" smtClean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66349" y="2427589"/>
            <a:ext cx="4397840" cy="4454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200" dirty="0" err="1" smtClean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36205" y="1990887"/>
            <a:ext cx="4397840" cy="4454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200" dirty="0" err="1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6308" y="4366839"/>
            <a:ext cx="4259369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TeleGeography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44771" y="1231357"/>
            <a:ext cx="615725" cy="299295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10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Users 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29715" y="1616158"/>
            <a:ext cx="687171" cy="299295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10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Hosted in</a:t>
            </a:r>
          </a:p>
        </p:txBody>
      </p:sp>
    </p:spTree>
    <p:extLst>
      <p:ext uri="{BB962C8B-B14F-4D97-AF65-F5344CB8AC3E}">
        <p14:creationId xmlns:p14="http://schemas.microsoft.com/office/powerpoint/2010/main" val="17300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Post-Snowden Myth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As a % of global total, IP capacity to the U.S. has decreased since Snowden</a:t>
            </a:r>
          </a:p>
          <a:p>
            <a:pPr lvl="1"/>
            <a:r>
              <a:rPr lang="en-US" dirty="0" smtClean="0"/>
              <a:t>But decrease was already happening</a:t>
            </a:r>
          </a:p>
          <a:p>
            <a:pPr lvl="1"/>
            <a:r>
              <a:rPr lang="en-US" dirty="0" smtClean="0"/>
              <a:t>And decrease has been </a:t>
            </a:r>
            <a:r>
              <a:rPr lang="en-US" u="sng" dirty="0" smtClean="0"/>
              <a:t>less</a:t>
            </a:r>
            <a:r>
              <a:rPr lang="en-US" dirty="0" smtClean="0"/>
              <a:t> than historical trends</a:t>
            </a:r>
          </a:p>
          <a:p>
            <a:r>
              <a:rPr lang="en-US" dirty="0" smtClean="0"/>
              <a:t>User-to-server patterns still center on U.S.</a:t>
            </a:r>
          </a:p>
          <a:p>
            <a:pPr lvl="1"/>
            <a:r>
              <a:rPr lang="en-US" dirty="0" smtClean="0"/>
              <a:t>Even countries w/o direct connections to North America hop to U.S. servers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437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Revenge of the Cable Myths</a:t>
            </a:r>
          </a:p>
        </p:txBody>
      </p:sp>
      <p:sp>
        <p:nvSpPr>
          <p:cNvPr id="29699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What is </a:t>
            </a:r>
            <a:r>
              <a:rPr lang="en-US" dirty="0" err="1" smtClean="0"/>
              <a:t>mythbusting</a:t>
            </a:r>
            <a:r>
              <a:rPr lang="en-US" dirty="0" smtClean="0"/>
              <a:t>?</a:t>
            </a:r>
          </a:p>
          <a:p>
            <a:pPr lvl="2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117" y="1593703"/>
            <a:ext cx="6153767" cy="2713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1988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Post-Snowden Myth</a:t>
            </a:r>
            <a:endParaRPr lang="en-US" dirty="0" smtClean="0"/>
          </a:p>
        </p:txBody>
      </p:sp>
      <p:sp>
        <p:nvSpPr>
          <p:cNvPr id="29699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The Myth: Internet providers around the world have become less reliant on the U.S. as a result of the Snowden revelations</a:t>
            </a:r>
          </a:p>
          <a:p>
            <a:pPr>
              <a:buFont typeface="Arial"/>
              <a:buChar char="•"/>
            </a:pPr>
            <a:r>
              <a:rPr lang="en-US" dirty="0" smtClean="0"/>
              <a:t>Conclusion: The U.S. remains a central node of the global Internet</a:t>
            </a:r>
          </a:p>
          <a:p>
            <a:pPr>
              <a:buFont typeface="Arial"/>
              <a:buChar char="•"/>
            </a:pPr>
            <a:r>
              <a:rPr lang="en-US" dirty="0" smtClean="0"/>
              <a:t>Status: 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2874">
            <a:off x="2585251" y="2302893"/>
            <a:ext cx="5736995" cy="1546739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053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Shark Myth</a:t>
            </a:r>
          </a:p>
        </p:txBody>
      </p:sp>
      <p:sp>
        <p:nvSpPr>
          <p:cNvPr id="29699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The Myth: Sharks pose the greatest danger to undersea cable infrastructure</a:t>
            </a:r>
          </a:p>
          <a:p>
            <a:pPr>
              <a:buFont typeface="Arial"/>
              <a:buChar char="•"/>
            </a:pPr>
            <a:r>
              <a:rPr lang="en-US" dirty="0" smtClean="0"/>
              <a:t>Conclusion: ???</a:t>
            </a:r>
          </a:p>
          <a:p>
            <a:pPr>
              <a:buFont typeface="Arial"/>
              <a:buChar char="•"/>
            </a:pPr>
            <a:r>
              <a:rPr lang="en-US" dirty="0" smtClean="0"/>
              <a:t>Status: ???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36653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Shark Myth: Recent News Stories</a:t>
            </a:r>
            <a:endParaRPr lang="en-US" dirty="0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8900" y="1165661"/>
            <a:ext cx="3886200" cy="33721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1200150"/>
            <a:ext cx="6400800" cy="189029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81101"/>
            <a:ext cx="6400800" cy="23847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1194187"/>
            <a:ext cx="6400800" cy="19109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1200150"/>
            <a:ext cx="6400800" cy="298451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1200150"/>
            <a:ext cx="6400800" cy="239369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331009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Shark </a:t>
            </a:r>
            <a:r>
              <a:rPr lang="en-US" dirty="0" smtClean="0"/>
              <a:t>Myth: Research</a:t>
            </a:r>
            <a:endParaRPr lang="en-US" dirty="0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52550"/>
            <a:ext cx="5011059" cy="1018662"/>
          </a:xfrm>
          <a:prstGeom prst="rect">
            <a:avLst/>
          </a:prstGeom>
          <a:ln>
            <a:solidFill>
              <a:srgbClr val="BFBF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7149" y="2038350"/>
            <a:ext cx="4869701" cy="1018662"/>
          </a:xfrm>
          <a:prstGeom prst="rect">
            <a:avLst/>
          </a:prstGeom>
          <a:noFill/>
          <a:ln>
            <a:solidFill>
              <a:srgbClr val="BFBFBF"/>
            </a:solidFill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6099" y="2724150"/>
            <a:ext cx="4869701" cy="101399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404762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Shark </a:t>
            </a:r>
            <a:r>
              <a:rPr lang="en-US" dirty="0" smtClean="0"/>
              <a:t>Myth: Research Results</a:t>
            </a:r>
            <a:endParaRPr lang="en-US" dirty="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709925" y="918746"/>
            <a:ext cx="17241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solidFill>
                  <a:srgbClr val="4A206A"/>
                </a:solidFill>
                <a:latin typeface="Arial"/>
                <a:cs typeface="Arial"/>
              </a:rPr>
              <a:t>What Sharks Eat</a:t>
            </a:r>
            <a:endParaRPr lang="en-US" sz="1600" dirty="0">
              <a:solidFill>
                <a:srgbClr val="4A206A"/>
              </a:solidFill>
              <a:latin typeface="Arial"/>
              <a:cs typeface="Arial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1232" y="1261110"/>
            <a:ext cx="5481534" cy="329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6308" y="4366839"/>
            <a:ext cx="4259369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Cold, hard science</a:t>
            </a:r>
          </a:p>
        </p:txBody>
      </p:sp>
    </p:spTree>
    <p:extLst>
      <p:ext uri="{BB962C8B-B14F-4D97-AF65-F5344CB8AC3E}">
        <p14:creationId xmlns:p14="http://schemas.microsoft.com/office/powerpoint/2010/main" val="3769544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Shark Myth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1232" y="1264759"/>
            <a:ext cx="5481534" cy="3284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132458" y="918746"/>
            <a:ext cx="487908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500" dirty="0" smtClean="0">
                <a:solidFill>
                  <a:srgbClr val="4A206A"/>
                </a:solidFill>
                <a:latin typeface="Helvetica" charset="0"/>
                <a:cs typeface="Helvetica" charset="0"/>
              </a:rPr>
              <a:t>Cause of External Aggression Cable Faults, 2007-2009</a:t>
            </a:r>
            <a:endParaRPr lang="en-US" sz="1500" dirty="0">
              <a:solidFill>
                <a:srgbClr val="4A206A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308" y="4366839"/>
            <a:ext cx="4259369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>
              <a:spcBef>
                <a:spcPts val="0"/>
              </a:spcBef>
              <a:buClr>
                <a:srgbClr val="001135"/>
              </a:buClr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</a:t>
            </a:r>
            <a:r>
              <a:rPr lang="en-US" sz="700" i="1" dirty="0">
                <a:solidFill>
                  <a:srgbClr val="000000"/>
                </a:solidFill>
                <a:latin typeface="Helvetica"/>
                <a:ea typeface="Lucida Grande"/>
                <a:cs typeface="Helvetica"/>
              </a:rPr>
              <a:t>Trends in Submarine Cable System Fault</a:t>
            </a:r>
            <a:r>
              <a:rPr lang="en-US" sz="700" dirty="0">
                <a:solidFill>
                  <a:srgbClr val="000000"/>
                </a:solidFill>
                <a:latin typeface="Helvetica"/>
                <a:ea typeface="Lucida Grande"/>
                <a:cs typeface="Helvetica"/>
              </a:rPr>
              <a:t>, M. </a:t>
            </a:r>
            <a:r>
              <a:rPr lang="en-US" sz="700" dirty="0" err="1">
                <a:solidFill>
                  <a:srgbClr val="000000"/>
                </a:solidFill>
                <a:latin typeface="Helvetica"/>
                <a:ea typeface="Lucida Grande"/>
                <a:cs typeface="Helvetica"/>
              </a:rPr>
              <a:t>Kordahi</a:t>
            </a:r>
            <a:r>
              <a:rPr lang="en-US" sz="700" dirty="0">
                <a:solidFill>
                  <a:srgbClr val="000000"/>
                </a:solidFill>
                <a:latin typeface="Helvetica"/>
                <a:ea typeface="Lucida Grande"/>
                <a:cs typeface="Helvetica"/>
              </a:rPr>
              <a:t>, S. Shapiro, &amp; G. </a:t>
            </a:r>
            <a:r>
              <a:rPr lang="en-US" sz="700" dirty="0" smtClean="0">
                <a:solidFill>
                  <a:srgbClr val="000000"/>
                </a:solidFill>
                <a:latin typeface="Helvetica"/>
                <a:ea typeface="Lucida Grande"/>
                <a:cs typeface="Helvetica"/>
              </a:rPr>
              <a:t>Lucas</a:t>
            </a:r>
            <a:endParaRPr lang="en-US" sz="7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87978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Shark </a:t>
            </a:r>
            <a:r>
              <a:rPr lang="en-US" dirty="0" smtClean="0"/>
              <a:t>Myth: A New Threat on the Horizon?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1233" y="1200150"/>
            <a:ext cx="5481534" cy="14550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6"/>
          <a:stretch/>
        </p:blipFill>
        <p:spPr>
          <a:xfrm>
            <a:off x="3169946" y="1190600"/>
            <a:ext cx="2804109" cy="329184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4" t="12547" r="19726" b="21233"/>
          <a:stretch/>
        </p:blipFill>
        <p:spPr bwMode="auto">
          <a:xfrm>
            <a:off x="3190242" y="1181100"/>
            <a:ext cx="2763517" cy="329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9" t="16188" r="28901" b="34453"/>
          <a:stretch/>
        </p:blipFill>
        <p:spPr bwMode="auto">
          <a:xfrm>
            <a:off x="3190240" y="1181100"/>
            <a:ext cx="2763521" cy="329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t="23496" r="53156" b="47130"/>
          <a:stretch/>
        </p:blipFill>
        <p:spPr bwMode="auto">
          <a:xfrm>
            <a:off x="3190217" y="1181100"/>
            <a:ext cx="2763567" cy="329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089068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Shark Myth</a:t>
            </a:r>
          </a:p>
        </p:txBody>
      </p:sp>
      <p:sp>
        <p:nvSpPr>
          <p:cNvPr id="29699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Myth: Sharks pose the greatest danger to undersea cable infrastructure</a:t>
            </a:r>
          </a:p>
          <a:p>
            <a:pPr>
              <a:buFont typeface="Arial"/>
              <a:buChar char="•"/>
            </a:pPr>
            <a:r>
              <a:rPr lang="en-US" dirty="0"/>
              <a:t>Conclusion: </a:t>
            </a:r>
            <a:r>
              <a:rPr lang="en-US" dirty="0" smtClean="0"/>
              <a:t>No. Monkeys do.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dirty="0"/>
              <a:t>Status: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6663">
            <a:off x="2705647" y="2254224"/>
            <a:ext cx="5736995" cy="1546739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104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277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Surveillance Myth</a:t>
            </a:r>
          </a:p>
        </p:txBody>
      </p:sp>
      <p:sp>
        <p:nvSpPr>
          <p:cNvPr id="29699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The Myth: Cables that avoid U.S. territory are free from mass surveillance</a:t>
            </a:r>
          </a:p>
          <a:p>
            <a:pPr>
              <a:buFont typeface="Arial"/>
              <a:buChar char="•"/>
            </a:pPr>
            <a:r>
              <a:rPr lang="en-US" dirty="0" smtClean="0"/>
              <a:t>Conclusion: ???</a:t>
            </a:r>
          </a:p>
          <a:p>
            <a:pPr>
              <a:buFont typeface="Arial"/>
              <a:buChar char="•"/>
            </a:pPr>
            <a:r>
              <a:rPr lang="en-US" dirty="0" smtClean="0"/>
              <a:t>Status: ???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82771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Surveillance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Concept is nothing new:  “</a:t>
            </a:r>
            <a:r>
              <a:rPr lang="en-US" dirty="0" err="1" smtClean="0"/>
              <a:t>Panopticon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17" y="1188000"/>
            <a:ext cx="3037165" cy="3348000"/>
          </a:xfrm>
        </p:spPr>
      </p:pic>
    </p:spTree>
    <p:extLst>
      <p:ext uri="{BB962C8B-B14F-4D97-AF65-F5344CB8AC3E}">
        <p14:creationId xmlns:p14="http://schemas.microsoft.com/office/powerpoint/2010/main" val="13750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Surveillance Myth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Definition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urveillance </a:t>
            </a:r>
            <a:r>
              <a:rPr lang="en-US" dirty="0"/>
              <a:t>of an entire or a substantial fraction of a </a:t>
            </a:r>
            <a:r>
              <a:rPr lang="en-US" dirty="0" smtClean="0"/>
              <a:t>population</a:t>
            </a:r>
          </a:p>
          <a:p>
            <a:pPr lvl="1"/>
            <a:r>
              <a:rPr lang="en-US" dirty="0" smtClean="0"/>
              <a:t>Optical or IP layer</a:t>
            </a:r>
            <a:endParaRPr lang="en-US" dirty="0"/>
          </a:p>
          <a:p>
            <a:r>
              <a:rPr lang="en-US" dirty="0"/>
              <a:t>Approach</a:t>
            </a:r>
          </a:p>
          <a:p>
            <a:pPr lvl="1"/>
            <a:r>
              <a:rPr lang="en-US" dirty="0"/>
              <a:t>Determine if there are other countries besides the U.S. engaging in mass surveillance</a:t>
            </a:r>
          </a:p>
          <a:p>
            <a:pPr lvl="1"/>
            <a:r>
              <a:rPr lang="en-US" dirty="0" smtClean="0"/>
              <a:t>Cite only </a:t>
            </a:r>
            <a:r>
              <a:rPr lang="en-US" dirty="0"/>
              <a:t>publicly-available information</a:t>
            </a:r>
          </a:p>
          <a:p>
            <a:r>
              <a:rPr lang="en-US" dirty="0" smtClean="0"/>
              <a:t>Conditions</a:t>
            </a:r>
            <a:endParaRPr lang="en-US" dirty="0"/>
          </a:p>
          <a:p>
            <a:pPr lvl="1"/>
            <a:r>
              <a:rPr lang="en-US" dirty="0" smtClean="0"/>
              <a:t>I’m not claiming that </a:t>
            </a:r>
            <a:r>
              <a:rPr lang="en-US" dirty="0"/>
              <a:t>all countries' surveillance capabilities are equal</a:t>
            </a:r>
          </a:p>
          <a:p>
            <a:pPr lvl="1"/>
            <a:r>
              <a:rPr lang="en-US" dirty="0" smtClean="0"/>
              <a:t>I’m not </a:t>
            </a:r>
            <a:r>
              <a:rPr lang="en-US" dirty="0"/>
              <a:t>weighing in on whether mass surveillance is "good" or "bad"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6023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Surveillance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Computing power has allowed for advances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25" y="1285875"/>
            <a:ext cx="4310917" cy="2680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logo_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504" y="1627302"/>
            <a:ext cx="1762673" cy="1762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983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 ACCOMPLISHED, PEOPLE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734" y="974829"/>
            <a:ext cx="5366532" cy="3564078"/>
          </a:xfrm>
        </p:spPr>
      </p:pic>
    </p:spTree>
    <p:extLst>
      <p:ext uri="{BB962C8B-B14F-4D97-AF65-F5344CB8AC3E}">
        <p14:creationId xmlns:p14="http://schemas.microsoft.com/office/powerpoint/2010/main" val="4236583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ubOptic 2016 PowerPoint Presentation Template">
  <a:themeElements>
    <a:clrScheme name="SubOptic 2016">
      <a:dk1>
        <a:srgbClr val="4F2F7B"/>
      </a:dk1>
      <a:lt1>
        <a:srgbClr val="FFFFFF"/>
      </a:lt1>
      <a:dk2>
        <a:srgbClr val="000F32"/>
      </a:dk2>
      <a:lt2>
        <a:srgbClr val="7F7F7F"/>
      </a:lt2>
      <a:accent1>
        <a:srgbClr val="C55A11"/>
      </a:accent1>
      <a:accent2>
        <a:srgbClr val="31869C"/>
      </a:accent2>
      <a:accent3>
        <a:srgbClr val="77933C"/>
      </a:accent3>
      <a:accent4>
        <a:srgbClr val="FAC090"/>
      </a:accent4>
      <a:accent5>
        <a:srgbClr val="B7DDE8"/>
      </a:accent5>
      <a:accent6>
        <a:srgbClr val="C3D59B"/>
      </a:accent6>
      <a:hlink>
        <a:srgbClr val="0645AD"/>
      </a:hlink>
      <a:folHlink>
        <a:srgbClr val="0B0080"/>
      </a:folHlink>
    </a:clrScheme>
    <a:fontScheme name="SubOpt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ubOptic 2016 Introduction">
  <a:themeElements>
    <a:clrScheme name="SubOptic 2016">
      <a:dk1>
        <a:srgbClr val="4F2F7B"/>
      </a:dk1>
      <a:lt1>
        <a:srgbClr val="FFFFFF"/>
      </a:lt1>
      <a:dk2>
        <a:srgbClr val="000F32"/>
      </a:dk2>
      <a:lt2>
        <a:srgbClr val="7F7F7F"/>
      </a:lt2>
      <a:accent1>
        <a:srgbClr val="C55A11"/>
      </a:accent1>
      <a:accent2>
        <a:srgbClr val="31869C"/>
      </a:accent2>
      <a:accent3>
        <a:srgbClr val="77933C"/>
      </a:accent3>
      <a:accent4>
        <a:srgbClr val="FAC090"/>
      </a:accent4>
      <a:accent5>
        <a:srgbClr val="B7DDE8"/>
      </a:accent5>
      <a:accent6>
        <a:srgbClr val="C3D59B"/>
      </a:accent6>
      <a:hlink>
        <a:srgbClr val="0645AD"/>
      </a:hlink>
      <a:folHlink>
        <a:srgbClr val="0B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ubOptic 2016 Content">
  <a:themeElements>
    <a:clrScheme name="SubOptic 2016">
      <a:dk1>
        <a:srgbClr val="4F2F7B"/>
      </a:dk1>
      <a:lt1>
        <a:srgbClr val="FFFFFF"/>
      </a:lt1>
      <a:dk2>
        <a:srgbClr val="000F32"/>
      </a:dk2>
      <a:lt2>
        <a:srgbClr val="7F7F7F"/>
      </a:lt2>
      <a:accent1>
        <a:srgbClr val="C55A11"/>
      </a:accent1>
      <a:accent2>
        <a:srgbClr val="31869C"/>
      </a:accent2>
      <a:accent3>
        <a:srgbClr val="77933C"/>
      </a:accent3>
      <a:accent4>
        <a:srgbClr val="FAC090"/>
      </a:accent4>
      <a:accent5>
        <a:srgbClr val="B7DDE8"/>
      </a:accent5>
      <a:accent6>
        <a:srgbClr val="C3D59B"/>
      </a:accent6>
      <a:hlink>
        <a:srgbClr val="0645AD"/>
      </a:hlink>
      <a:folHlink>
        <a:srgbClr val="0B0080"/>
      </a:folHlink>
    </a:clrScheme>
    <a:fontScheme name="Nokia Pure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 fontAlgn="auto">
          <a:spcBef>
            <a:spcPts val="0"/>
          </a:spcBef>
          <a:spcAft>
            <a:spcPts val="0"/>
          </a:spcAft>
          <a:defRPr sz="1200" dirty="0" err="1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72000" tIns="72000" rIns="72000" bIns="72000" rtlCol="0">
        <a:spAutoFit/>
      </a:bodyPr>
      <a:lstStyle>
        <a:defPPr marR="0" algn="l" defTabSz="457200" rtl="0" eaLnBrk="1" fontAlgn="base" latinLnBrk="0" hangingPunct="1">
          <a:lnSpc>
            <a:spcPct val="100000"/>
          </a:lnSpc>
          <a:spcBef>
            <a:spcPts val="0"/>
          </a:spcBef>
          <a:spcAft>
            <a:spcPct val="0"/>
          </a:spcAft>
          <a:buClr>
            <a:srgbClr val="001135"/>
          </a:buClr>
          <a:buSzTx/>
          <a:tabLst/>
          <a:defRPr sz="1400" dirty="0" smtClean="0">
            <a:solidFill>
              <a:schemeClr val="tx2"/>
            </a:solidFill>
            <a:latin typeface="+mn-lt"/>
            <a:ea typeface="Nokia Pure Text" panose="020B0503020202020204" pitchFamily="34" charset="0"/>
            <a:cs typeface="Nokia Pure Headline Ligh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Nokia_Pure_PPT_CORP_V3.1" id="{655C0B4C-DD58-4366-A06D-BF0A1B81A469}" vid="{6AA74208-B53C-4696-ADC1-7541119D5A96}"/>
    </a:ext>
  </a:extLst>
</a:theme>
</file>

<file path=ppt/theme/theme4.xml><?xml version="1.0" encoding="utf-8"?>
<a:theme xmlns:a="http://schemas.openxmlformats.org/drawingml/2006/main" name="1_SubOptic 2016 Introduction">
  <a:themeElements>
    <a:clrScheme name="SubOptic 2016">
      <a:dk1>
        <a:srgbClr val="4F2F7B"/>
      </a:dk1>
      <a:lt1>
        <a:srgbClr val="FFFFFF"/>
      </a:lt1>
      <a:dk2>
        <a:srgbClr val="000F32"/>
      </a:dk2>
      <a:lt2>
        <a:srgbClr val="7F7F7F"/>
      </a:lt2>
      <a:accent1>
        <a:srgbClr val="C55A11"/>
      </a:accent1>
      <a:accent2>
        <a:srgbClr val="31869C"/>
      </a:accent2>
      <a:accent3>
        <a:srgbClr val="77933C"/>
      </a:accent3>
      <a:accent4>
        <a:srgbClr val="FAC090"/>
      </a:accent4>
      <a:accent5>
        <a:srgbClr val="B7DDE8"/>
      </a:accent5>
      <a:accent6>
        <a:srgbClr val="C3D59B"/>
      </a:accent6>
      <a:hlink>
        <a:srgbClr val="0645AD"/>
      </a:hlink>
      <a:folHlink>
        <a:srgbClr val="0B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ubOptic 2016 Final slide">
  <a:themeElements>
    <a:clrScheme name="SubOptic 2016">
      <a:dk1>
        <a:srgbClr val="4F2F7B"/>
      </a:dk1>
      <a:lt1>
        <a:srgbClr val="FFFFFF"/>
      </a:lt1>
      <a:dk2>
        <a:srgbClr val="000F32"/>
      </a:dk2>
      <a:lt2>
        <a:srgbClr val="7F7F7F"/>
      </a:lt2>
      <a:accent1>
        <a:srgbClr val="C55A11"/>
      </a:accent1>
      <a:accent2>
        <a:srgbClr val="31869C"/>
      </a:accent2>
      <a:accent3>
        <a:srgbClr val="77933C"/>
      </a:accent3>
      <a:accent4>
        <a:srgbClr val="FAC090"/>
      </a:accent4>
      <a:accent5>
        <a:srgbClr val="B7DDE8"/>
      </a:accent5>
      <a:accent6>
        <a:srgbClr val="C3D59B"/>
      </a:accent6>
      <a:hlink>
        <a:srgbClr val="0645AD"/>
      </a:hlink>
      <a:folHlink>
        <a:srgbClr val="0B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Nokia_Pure_PPT_CORP_V3.1" id="{655C0B4C-DD58-4366-A06D-BF0A1B81A469}" vid="{AD46D50E-C031-467B-95C1-0B5C9E2FA568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SubOptic 2016 PowerPoint Presentation Template</Template>
  <TotalTime>0</TotalTime>
  <Words>1133</Words>
  <Application>Microsoft Macintosh PowerPoint</Application>
  <PresentationFormat>On-screen Show (16:9)</PresentationFormat>
  <Paragraphs>188</Paragraphs>
  <Slides>49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SubOptic 2016 PowerPoint Presentation Template</vt:lpstr>
      <vt:lpstr>SubOptic 2016 Introduction</vt:lpstr>
      <vt:lpstr>SubOptic 2016 Content</vt:lpstr>
      <vt:lpstr>1_SubOptic 2016 Introduction</vt:lpstr>
      <vt:lpstr>SubOptic 2016 Final slide</vt:lpstr>
      <vt:lpstr>Mythbusters 2</vt:lpstr>
      <vt:lpstr>Presenter Profile</vt:lpstr>
      <vt:lpstr>Presenter Profile</vt:lpstr>
      <vt:lpstr>Revenge of the Cable Myths</vt:lpstr>
      <vt:lpstr>Mass Surveillance Myth</vt:lpstr>
      <vt:lpstr>Mass Surveillance</vt:lpstr>
      <vt:lpstr>Mass Surveillance Myth</vt:lpstr>
      <vt:lpstr>Mass Surveillance</vt:lpstr>
      <vt:lpstr>MISSION ACCOMPLISHED, PEOPLE</vt:lpstr>
      <vt:lpstr>Mass Surveillance</vt:lpstr>
      <vt:lpstr>Mass Surveillance</vt:lpstr>
      <vt:lpstr>Mass Surveillance</vt:lpstr>
      <vt:lpstr>Mass Surveillance</vt:lpstr>
      <vt:lpstr>Mass Surveillance</vt:lpstr>
      <vt:lpstr>Mass Surveillance</vt:lpstr>
      <vt:lpstr>Mass Surveillance</vt:lpstr>
      <vt:lpstr>Mass Surveillance</vt:lpstr>
      <vt:lpstr>Mass Surveillance</vt:lpstr>
      <vt:lpstr>Mass Surveillance</vt:lpstr>
      <vt:lpstr>Mass Surveillance</vt:lpstr>
      <vt:lpstr>Mass Surveillance</vt:lpstr>
      <vt:lpstr>Mass Surveillance</vt:lpstr>
      <vt:lpstr>Mass Surveillance</vt:lpstr>
      <vt:lpstr>Mass Surveillance</vt:lpstr>
      <vt:lpstr>Mass Surveillance</vt:lpstr>
      <vt:lpstr>Mass Surveillance</vt:lpstr>
      <vt:lpstr>Mass Surveillance Myth</vt:lpstr>
      <vt:lpstr>Post-Snowden Myth</vt:lpstr>
      <vt:lpstr>Post-Snowden Myth</vt:lpstr>
      <vt:lpstr>Internet Capacity Connecting to the U.S.</vt:lpstr>
      <vt:lpstr>Internet Capacity Connecting to the U.S.</vt:lpstr>
      <vt:lpstr>Internet Capacity Connecting to the U.S.</vt:lpstr>
      <vt:lpstr>Internet Capacity Connecting to the U.S.</vt:lpstr>
      <vt:lpstr>Post-Snowden Myth</vt:lpstr>
      <vt:lpstr>Post-Snowden Myth</vt:lpstr>
      <vt:lpstr>Internet Content Served from the U.S.</vt:lpstr>
      <vt:lpstr>Internet Content Served from the U.S.</vt:lpstr>
      <vt:lpstr>Internet Content Served from the U.S.</vt:lpstr>
      <vt:lpstr>Post-Snowden Myth</vt:lpstr>
      <vt:lpstr>Post-Snowden Myth</vt:lpstr>
      <vt:lpstr>Shark Myth</vt:lpstr>
      <vt:lpstr>Shark Myth: Recent News Stories</vt:lpstr>
      <vt:lpstr>Shark Myth: Research</vt:lpstr>
      <vt:lpstr>Shark Myth: Research Results</vt:lpstr>
      <vt:lpstr>Shark Myth</vt:lpstr>
      <vt:lpstr>Shark Myth: A New Threat on the Horizon?</vt:lpstr>
      <vt:lpstr>Shark Myth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subject>Slide Template</dc:subject>
  <dc:creator/>
  <cp:keywords>Oral &amp; Masterclass Sessions</cp:keywords>
  <cp:lastModifiedBy/>
  <cp:revision>1</cp:revision>
  <dcterms:created xsi:type="dcterms:W3CDTF">2016-02-24T15:38:38Z</dcterms:created>
  <dcterms:modified xsi:type="dcterms:W3CDTF">2016-06-29T17:54:23Z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-552877725</vt:i4>
  </property>
  <property fmtid="{D5CDD505-2E9C-101B-9397-08002B2CF9AE}" pid="3" name="_NewReviewCycle">
    <vt:lpwstr/>
  </property>
  <property fmtid="{D5CDD505-2E9C-101B-9397-08002B2CF9AE}" pid="4" name="_PreviousAdHocReviewCycleID">
    <vt:i4>291263486</vt:i4>
  </property>
</Properties>
</file>