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843" r:id="rId1"/>
    <p:sldMasterId id="2147483846" r:id="rId2"/>
    <p:sldMasterId id="2147483648" r:id="rId3"/>
    <p:sldMasterId id="2147483859" r:id="rId4"/>
    <p:sldMasterId id="2147483824" r:id="rId5"/>
  </p:sldMasterIdLst>
  <p:notesMasterIdLst>
    <p:notesMasterId r:id="rId64"/>
  </p:notesMasterIdLst>
  <p:handoutMasterIdLst>
    <p:handoutMasterId r:id="rId65"/>
  </p:handoutMasterIdLst>
  <p:sldIdLst>
    <p:sldId id="462" r:id="rId6"/>
    <p:sldId id="396" r:id="rId7"/>
    <p:sldId id="446" r:id="rId8"/>
    <p:sldId id="448" r:id="rId9"/>
    <p:sldId id="613" r:id="rId10"/>
    <p:sldId id="614" r:id="rId11"/>
    <p:sldId id="615" r:id="rId12"/>
    <p:sldId id="616" r:id="rId13"/>
    <p:sldId id="617" r:id="rId14"/>
    <p:sldId id="618" r:id="rId15"/>
    <p:sldId id="619" r:id="rId16"/>
    <p:sldId id="620" r:id="rId17"/>
    <p:sldId id="621" r:id="rId18"/>
    <p:sldId id="622" r:id="rId19"/>
    <p:sldId id="623" r:id="rId20"/>
    <p:sldId id="624" r:id="rId21"/>
    <p:sldId id="625" r:id="rId22"/>
    <p:sldId id="626" r:id="rId23"/>
    <p:sldId id="627" r:id="rId24"/>
    <p:sldId id="628" r:id="rId25"/>
    <p:sldId id="629" r:id="rId26"/>
    <p:sldId id="630" r:id="rId27"/>
    <p:sldId id="631" r:id="rId28"/>
    <p:sldId id="634" r:id="rId29"/>
    <p:sldId id="635" r:id="rId30"/>
    <p:sldId id="636" r:id="rId31"/>
    <p:sldId id="637" r:id="rId32"/>
    <p:sldId id="638" r:id="rId33"/>
    <p:sldId id="639" r:id="rId34"/>
    <p:sldId id="640" r:id="rId35"/>
    <p:sldId id="641" r:id="rId36"/>
    <p:sldId id="642" r:id="rId37"/>
    <p:sldId id="643" r:id="rId38"/>
    <p:sldId id="644" r:id="rId39"/>
    <p:sldId id="645" r:id="rId40"/>
    <p:sldId id="646" r:id="rId41"/>
    <p:sldId id="647" r:id="rId42"/>
    <p:sldId id="648" r:id="rId43"/>
    <p:sldId id="649" r:id="rId44"/>
    <p:sldId id="650" r:id="rId45"/>
    <p:sldId id="651" r:id="rId46"/>
    <p:sldId id="652" r:id="rId47"/>
    <p:sldId id="653" r:id="rId48"/>
    <p:sldId id="654" r:id="rId49"/>
    <p:sldId id="655" r:id="rId50"/>
    <p:sldId id="656" r:id="rId51"/>
    <p:sldId id="657" r:id="rId52"/>
    <p:sldId id="658" r:id="rId53"/>
    <p:sldId id="659" r:id="rId54"/>
    <p:sldId id="660" r:id="rId55"/>
    <p:sldId id="661" r:id="rId56"/>
    <p:sldId id="662" r:id="rId57"/>
    <p:sldId id="663" r:id="rId58"/>
    <p:sldId id="664" r:id="rId59"/>
    <p:sldId id="665" r:id="rId60"/>
    <p:sldId id="666" r:id="rId61"/>
    <p:sldId id="608" r:id="rId62"/>
    <p:sldId id="390" r:id="rId63"/>
  </p:sldIdLst>
  <p:sldSz cx="9144000" cy="5143500" type="screen16x9"/>
  <p:notesSz cx="6797675" cy="9926638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206A"/>
    <a:srgbClr val="FFFFFF"/>
    <a:srgbClr val="BEC8D2"/>
    <a:srgbClr val="001135"/>
    <a:srgbClr val="273142"/>
    <a:srgbClr val="4D5766"/>
    <a:srgbClr val="EDF2F5"/>
    <a:srgbClr val="98A2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87" autoAdjust="0"/>
    <p:restoredTop sz="85354" autoAdjust="0"/>
  </p:normalViewPr>
  <p:slideViewPr>
    <p:cSldViewPr snapToGrid="0">
      <p:cViewPr>
        <p:scale>
          <a:sx n="99" d="100"/>
          <a:sy n="99" d="100"/>
        </p:scale>
        <p:origin x="-1144" y="-80"/>
      </p:cViewPr>
      <p:guideLst>
        <p:guide orient="horz" pos="810"/>
        <p:guide orient="horz" pos="1638"/>
        <p:guide orient="horz" pos="2887"/>
        <p:guide orient="horz" pos="455"/>
        <p:guide pos="2985"/>
        <p:guide pos="386"/>
        <p:guide pos="5374"/>
      </p:guideLst>
    </p:cSldViewPr>
  </p:slideViewPr>
  <p:outlineViewPr>
    <p:cViewPr>
      <p:scale>
        <a:sx n="33" d="100"/>
        <a:sy n="33" d="100"/>
      </p:scale>
      <p:origin x="0" y="6879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3" d="100"/>
        <a:sy n="93" d="100"/>
      </p:scale>
      <p:origin x="0" y="3240"/>
    </p:cViewPr>
  </p:sorterViewPr>
  <p:notesViewPr>
    <p:cSldViewPr snapToGrid="0">
      <p:cViewPr varScale="1">
        <p:scale>
          <a:sx n="82" d="100"/>
          <a:sy n="82" d="100"/>
        </p:scale>
        <p:origin x="3972" y="84"/>
      </p:cViewPr>
      <p:guideLst>
        <p:guide orient="horz" pos="2896"/>
        <p:guide orient="horz" pos="3150"/>
        <p:guide orient="horz" pos="2875"/>
        <p:guide orient="horz" pos="3127"/>
        <p:guide pos="2180"/>
        <p:guide pos="2165"/>
        <p:guide pos="2156"/>
        <p:guide pos="2142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63" Type="http://schemas.openxmlformats.org/officeDocument/2006/relationships/slide" Target="slides/slide58.xml"/><Relationship Id="rId64" Type="http://schemas.openxmlformats.org/officeDocument/2006/relationships/notesMaster" Target="notesMasters/notesMaster1.xml"/><Relationship Id="rId65" Type="http://schemas.openxmlformats.org/officeDocument/2006/relationships/handoutMaster" Target="handoutMasters/handout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70" Type="http://schemas.openxmlformats.org/officeDocument/2006/relationships/tableStyles" Target="tableStyles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268" tIns="45635" rIns="91268" bIns="4563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268" tIns="45635" rIns="91268" bIns="4563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60E71CA-283E-4C0C-97E0-E181D6F81015}" type="datetimeFigureOut">
              <a:rPr lang="en-US"/>
              <a:pPr>
                <a:defRPr/>
              </a:pPr>
              <a:t>6/30/16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268" tIns="45635" rIns="91268" bIns="4563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268" tIns="45635" rIns="91268" bIns="4563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4001951-1BF0-444E-84C1-D4F10B4372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1736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268" tIns="45635" rIns="91268" bIns="4563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268" tIns="45635" rIns="91268" bIns="4563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A48EF36-F26B-4590-8980-59B71FB74226}" type="datetimeFigureOut">
              <a:rPr lang="en-US"/>
              <a:pPr>
                <a:defRPr/>
              </a:pPr>
              <a:t>6/30/16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68" tIns="45635" rIns="91268" bIns="45635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wrap="square" lIns="91268" tIns="45635" rIns="91268" bIns="456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268" tIns="45635" rIns="91268" bIns="4563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268" tIns="45635" rIns="91268" bIns="4563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89D0722-3383-4A79-B986-48B3513798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9698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9D0722-3383-4A79-B986-48B3513798D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008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Optic 2016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 userDrawn="1"/>
        </p:nvSpPr>
        <p:spPr>
          <a:xfrm>
            <a:off x="360363" y="3887788"/>
            <a:ext cx="1373187" cy="900112"/>
          </a:xfrm>
          <a:prstGeom prst="rect">
            <a:avLst/>
          </a:prstGeom>
        </p:spPr>
        <p:txBody>
          <a:bodyPr/>
          <a:lstStyle/>
          <a:p>
            <a:pPr marL="342900" indent="-342900" defTabSz="9144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Presenter:  </a:t>
            </a:r>
          </a:p>
          <a:p>
            <a:pPr marL="342900" indent="-342900" defTabSz="9144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Company: 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000" y="1440000"/>
            <a:ext cx="7920000" cy="720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0" y="2376000"/>
            <a:ext cx="7920000" cy="72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585125" y="3887999"/>
            <a:ext cx="4140000" cy="900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buNone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2000">
                <a:latin typeface="Arial" pitchFamily="34" charset="0"/>
                <a:cs typeface="Arial" pitchFamily="34" charset="0"/>
              </a:defRPr>
            </a:lvl2pPr>
            <a:lvl3pPr>
              <a:buNone/>
              <a:defRPr sz="1800">
                <a:latin typeface="Arial" pitchFamily="34" charset="0"/>
                <a:cs typeface="Arial" pitchFamily="34" charset="0"/>
              </a:defRPr>
            </a:lvl3pPr>
            <a:lvl4pPr>
              <a:buNone/>
              <a:defRPr sz="1600">
                <a:latin typeface="Arial" pitchFamily="34" charset="0"/>
                <a:cs typeface="Arial" pitchFamily="34" charset="0"/>
              </a:defRPr>
            </a:lvl4pPr>
            <a:lvl5pPr>
              <a:buNone/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Optic 2016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20000" y="180000"/>
            <a:ext cx="6480000" cy="360000"/>
          </a:xfrm>
          <a:prstGeom prst="rect">
            <a:avLst/>
          </a:prstGeom>
        </p:spPr>
        <p:txBody>
          <a:bodyPr tIns="0" bIns="0" anchor="t" anchorCtr="0"/>
          <a:lstStyle>
            <a:lvl1pPr>
              <a:defRPr sz="24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Optic 2016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20000" y="180000"/>
            <a:ext cx="6480000" cy="360000"/>
          </a:xfrm>
          <a:prstGeom prst="rect">
            <a:avLst/>
          </a:prstGeom>
        </p:spPr>
        <p:txBody>
          <a:bodyPr tIns="0" bIns="0" anchor="t" anchorCtr="0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lang="en-US" sz="2400" b="0" kern="1200" dirty="0">
                <a:solidFill>
                  <a:schemeClr val="bg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12000" y="900000"/>
            <a:ext cx="7920000" cy="3636000"/>
          </a:xfrm>
          <a:prstGeom prst="rect">
            <a:avLst/>
          </a:prstGeom>
        </p:spPr>
        <p:txBody>
          <a:bodyPr tIns="72000" bIns="72000">
            <a:normAutofit/>
          </a:bodyPr>
          <a:lstStyle>
            <a:lvl1pPr marL="268288" indent="-268288">
              <a:defRPr sz="1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534988" indent="-268288">
              <a:defRPr sz="16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809625" indent="-266700">
              <a:defRPr sz="16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076325" indent="-266700" defTabSz="533400">
              <a:defRPr sz="16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1343025" indent="-266700">
              <a:buFont typeface="Arial" pitchFamily="34" charset="0"/>
              <a:buChar char="»"/>
              <a:defRPr sz="16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Optic 201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20000" y="180000"/>
            <a:ext cx="6480000" cy="360000"/>
          </a:xfrm>
          <a:prstGeom prst="rect">
            <a:avLst/>
          </a:prstGeom>
        </p:spPr>
        <p:txBody>
          <a:bodyPr tIns="0" bIns="0" anchor="t" anchorCtr="0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lang="en-US" sz="2400" b="0" kern="1200" dirty="0">
                <a:solidFill>
                  <a:schemeClr val="bg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>
          <a:xfrm>
            <a:off x="612000" y="900000"/>
            <a:ext cx="7920000" cy="3636000"/>
          </a:xfrm>
          <a:prstGeom prst="rect">
            <a:avLst/>
          </a:prstGeom>
        </p:spPr>
        <p:txBody>
          <a:bodyPr tIns="72000" bIns="72000">
            <a:normAutofit/>
          </a:bodyPr>
          <a:lstStyle>
            <a:lvl1pPr>
              <a:buNone/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400">
                <a:latin typeface="Arial" pitchFamily="34" charset="0"/>
                <a:cs typeface="Arial" pitchFamily="34" charset="0"/>
              </a:defRPr>
            </a:lvl4pPr>
            <a:lvl5pPr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Optic 2016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520000" y="180000"/>
            <a:ext cx="6480000" cy="360000"/>
          </a:xfrm>
          <a:prstGeom prst="rect">
            <a:avLst/>
          </a:prstGeom>
        </p:spPr>
        <p:txBody>
          <a:bodyPr tIns="0" bIns="0" anchor="t" anchorCtr="0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lang="en-US" sz="2400" b="0" kern="1200" dirty="0">
                <a:solidFill>
                  <a:schemeClr val="bg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12000" y="900000"/>
            <a:ext cx="3780000" cy="3636000"/>
          </a:xfrm>
          <a:prstGeom prst="rect">
            <a:avLst/>
          </a:prstGeom>
        </p:spPr>
        <p:txBody>
          <a:bodyPr tIns="72000" bIns="72000">
            <a:normAutofit/>
          </a:bodyPr>
          <a:lstStyle>
            <a:lvl1pPr marL="177800" indent="-177800">
              <a:defRPr sz="2000">
                <a:latin typeface="Arial" pitchFamily="34" charset="0"/>
                <a:cs typeface="Arial" pitchFamily="34" charset="0"/>
              </a:defRPr>
            </a:lvl1pPr>
            <a:lvl2pPr marL="350838" indent="-173038">
              <a:defRPr sz="1800">
                <a:latin typeface="Arial" pitchFamily="34" charset="0"/>
                <a:cs typeface="Arial" pitchFamily="34" charset="0"/>
              </a:defRPr>
            </a:lvl2pPr>
            <a:lvl3pPr marL="534988" indent="-179388">
              <a:defRPr sz="1600">
                <a:latin typeface="Arial" pitchFamily="34" charset="0"/>
                <a:cs typeface="Arial" pitchFamily="34" charset="0"/>
              </a:defRPr>
            </a:lvl3pPr>
            <a:lvl4pPr marL="711200" indent="-176213" defTabSz="255588"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9"/>
          </p:nvPr>
        </p:nvSpPr>
        <p:spPr>
          <a:xfrm>
            <a:off x="4752000" y="900000"/>
            <a:ext cx="3780000" cy="3636000"/>
          </a:xfrm>
          <a:prstGeom prst="rect">
            <a:avLst/>
          </a:prstGeom>
        </p:spPr>
        <p:txBody>
          <a:bodyPr tIns="72000" bIns="72000">
            <a:normAutofit/>
          </a:bodyPr>
          <a:lstStyle>
            <a:lvl1pPr marL="177800" indent="-177800">
              <a:defRPr sz="2000">
                <a:latin typeface="Arial" pitchFamily="34" charset="0"/>
                <a:cs typeface="Arial" pitchFamily="34" charset="0"/>
              </a:defRPr>
            </a:lvl1pPr>
            <a:lvl2pPr marL="355600" indent="-177800">
              <a:defRPr sz="1800">
                <a:latin typeface="Arial" pitchFamily="34" charset="0"/>
                <a:cs typeface="Arial" pitchFamily="34" charset="0"/>
              </a:defRPr>
            </a:lvl2pPr>
            <a:lvl3pPr marL="534988" indent="-179388">
              <a:defRPr sz="1600">
                <a:latin typeface="Arial" pitchFamily="34" charset="0"/>
                <a:cs typeface="Arial" pitchFamily="34" charset="0"/>
              </a:defRPr>
            </a:lvl3pPr>
            <a:lvl4pPr marL="712788" indent="-177800"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Optic 2016 Three columns w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sz="quarter" idx="15"/>
          </p:nvPr>
        </p:nvSpPr>
        <p:spPr>
          <a:xfrm>
            <a:off x="612000" y="900001"/>
            <a:ext cx="2520000" cy="3636000"/>
          </a:xfrm>
          <a:prstGeom prst="rect">
            <a:avLst/>
          </a:prstGeom>
        </p:spPr>
        <p:txBody>
          <a:bodyPr lIns="90000" tIns="72000" rIns="90000" bIns="72000">
            <a:normAutofit/>
          </a:bodyPr>
          <a:lstStyle>
            <a:lvl1pPr marL="180975" indent="-180975">
              <a:defRPr sz="1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352425" indent="-184150">
              <a:defRPr sz="1600">
                <a:latin typeface="Arial" pitchFamily="34" charset="0"/>
                <a:cs typeface="Arial" pitchFamily="34" charset="0"/>
              </a:defRPr>
            </a:lvl2pPr>
            <a:lvl3pPr marL="538163" indent="-176213">
              <a:defRPr sz="1400">
                <a:latin typeface="Arial" pitchFamily="34" charset="0"/>
                <a:cs typeface="Arial" pitchFamily="34" charset="0"/>
              </a:defRPr>
            </a:lvl3pPr>
            <a:lvl4pPr marL="921600">
              <a:defRPr sz="1800">
                <a:latin typeface="Arial" pitchFamily="34" charset="0"/>
                <a:cs typeface="Arial" pitchFamily="34" charset="0"/>
              </a:defRPr>
            </a:lvl4pPr>
            <a:lvl5pPr marL="1152000"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9"/>
          </p:nvPr>
        </p:nvSpPr>
        <p:spPr>
          <a:xfrm>
            <a:off x="3312000" y="900000"/>
            <a:ext cx="2520000" cy="3636000"/>
          </a:xfrm>
          <a:prstGeom prst="rect">
            <a:avLst/>
          </a:prstGeom>
        </p:spPr>
        <p:txBody>
          <a:bodyPr lIns="90000" tIns="72000" rIns="90000" bIns="72000">
            <a:normAutofit/>
          </a:bodyPr>
          <a:lstStyle>
            <a:lvl1pPr marL="180975" indent="-180975" algn="l" defTabSz="457200" rtl="0" eaLnBrk="1" fontAlgn="base" hangingPunct="1">
              <a:spcBef>
                <a:spcPct val="0"/>
              </a:spcBef>
              <a:spcAft>
                <a:spcPts val="600"/>
              </a:spcAft>
              <a:defRPr lang="en-US" sz="1800" kern="1200" noProof="0" dirty="0" smtClean="0">
                <a:solidFill>
                  <a:schemeClr val="tx2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1pPr>
            <a:lvl2pPr marL="361950" indent="-180975" algn="l" defTabSz="457200" rtl="0" eaLnBrk="1" fontAlgn="base" hangingPunct="1">
              <a:spcBef>
                <a:spcPct val="0"/>
              </a:spcBef>
              <a:spcAft>
                <a:spcPts val="600"/>
              </a:spcAft>
              <a:defRPr lang="en-US" sz="1600" kern="1200" noProof="0" dirty="0" smtClean="0">
                <a:solidFill>
                  <a:schemeClr val="tx2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2pPr>
            <a:lvl3pPr marL="538163" indent="-176213" algn="l" defTabSz="457200" rtl="0" eaLnBrk="1" fontAlgn="base" hangingPunct="1">
              <a:spcBef>
                <a:spcPct val="0"/>
              </a:spcBef>
              <a:spcAft>
                <a:spcPts val="600"/>
              </a:spcAft>
              <a:defRPr lang="en-US" sz="1400" kern="1200" noProof="0" dirty="0" smtClean="0">
                <a:solidFill>
                  <a:schemeClr val="tx2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3pPr>
            <a:lvl4pPr marL="921600">
              <a:defRPr sz="1800">
                <a:latin typeface="Arial" pitchFamily="34" charset="0"/>
                <a:cs typeface="Arial" pitchFamily="34" charset="0"/>
              </a:defRPr>
            </a:lvl4pPr>
            <a:lvl5pPr marL="1152000"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20"/>
          </p:nvPr>
        </p:nvSpPr>
        <p:spPr>
          <a:xfrm>
            <a:off x="6010290" y="900001"/>
            <a:ext cx="2520000" cy="3636000"/>
          </a:xfrm>
          <a:prstGeom prst="rect">
            <a:avLst/>
          </a:prstGeom>
        </p:spPr>
        <p:txBody>
          <a:bodyPr lIns="90000" tIns="72000" rIns="90000" bIns="72000">
            <a:normAutofit/>
          </a:bodyPr>
          <a:lstStyle>
            <a:lvl1pPr marL="180975" indent="-180975">
              <a:defRPr sz="1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365125" indent="-184150">
              <a:tabLst/>
              <a:defRPr sz="1600">
                <a:latin typeface="Arial" pitchFamily="34" charset="0"/>
                <a:cs typeface="Arial" pitchFamily="34" charset="0"/>
              </a:defRPr>
            </a:lvl2pPr>
            <a:lvl3pPr marL="538163" indent="-176213">
              <a:defRPr sz="1400">
                <a:latin typeface="Arial" pitchFamily="34" charset="0"/>
                <a:cs typeface="Arial" pitchFamily="34" charset="0"/>
              </a:defRPr>
            </a:lvl3pPr>
            <a:lvl4pPr marL="921600">
              <a:defRPr sz="1800">
                <a:latin typeface="Arial" pitchFamily="34" charset="0"/>
                <a:cs typeface="Arial" pitchFamily="34" charset="0"/>
              </a:defRPr>
            </a:lvl4pPr>
            <a:lvl5pPr marL="1152000"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20000" y="180000"/>
            <a:ext cx="6480000" cy="360000"/>
          </a:xfrm>
          <a:prstGeom prst="rect">
            <a:avLst/>
          </a:prstGeom>
        </p:spPr>
        <p:txBody>
          <a:bodyPr tIns="0" bIns="0" anchor="t" anchorCtr="0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lang="en-US" sz="2400" b="0" kern="1200" dirty="0">
                <a:solidFill>
                  <a:schemeClr val="bg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Optic Tota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20000" y="180000"/>
            <a:ext cx="6480000" cy="360000"/>
          </a:xfrm>
          <a:prstGeom prst="rect">
            <a:avLst/>
          </a:prstGeom>
        </p:spPr>
        <p:txBody>
          <a:bodyPr tIns="0" bIns="0" anchor="t" anchorCtr="0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lang="en-US" sz="2400" b="0" kern="1200" dirty="0">
                <a:solidFill>
                  <a:srgbClr val="4A206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Optic 2016 Total blan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20000" y="180000"/>
            <a:ext cx="6480000" cy="360000"/>
          </a:xfrm>
          <a:prstGeom prst="rect">
            <a:avLst/>
          </a:prstGeom>
        </p:spPr>
        <p:txBody>
          <a:bodyPr tIns="0" bIns="0" anchor="t" anchorCtr="0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lang="en-US" sz="2400" b="0" kern="1200" dirty="0">
                <a:solidFill>
                  <a:srgbClr val="4A206A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12000" y="722313"/>
            <a:ext cx="7920000" cy="3813687"/>
          </a:xfrm>
          <a:prstGeom prst="rect">
            <a:avLst/>
          </a:prstGeom>
        </p:spPr>
        <p:txBody>
          <a:bodyPr tIns="72000" bIns="72000">
            <a:normAutofit/>
          </a:bodyPr>
          <a:lstStyle>
            <a:lvl1pPr marL="268288" indent="-268288">
              <a:spcBef>
                <a:spcPts val="0"/>
              </a:spcBef>
              <a:spcAft>
                <a:spcPts val="600"/>
              </a:spcAft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534988" indent="-268288">
              <a:spcBef>
                <a:spcPts val="0"/>
              </a:spcBef>
              <a:spcAft>
                <a:spcPts val="600"/>
              </a:spcAft>
              <a:defRPr sz="22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809625" indent="-266700"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076325" indent="-266700" defTabSz="533400">
              <a:spcBef>
                <a:spcPts val="0"/>
              </a:spcBef>
              <a:spcAft>
                <a:spcPts val="600"/>
              </a:spcAft>
              <a:defRPr sz="1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1343025" indent="-266700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»"/>
              <a:defRPr sz="16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Optic 2016 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Optic 2016 Presenter 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 txBox="1">
            <a:spLocks noChangeArrowheads="1"/>
          </p:cNvSpPr>
          <p:nvPr userDrawn="1"/>
        </p:nvSpPr>
        <p:spPr>
          <a:xfrm>
            <a:off x="539750" y="3671888"/>
            <a:ext cx="1296988" cy="1008062"/>
          </a:xfrm>
          <a:prstGeom prst="rect">
            <a:avLst/>
          </a:prstGeom>
        </p:spPr>
        <p:txBody>
          <a:bodyPr/>
          <a:lstStyle/>
          <a:p>
            <a:pPr marL="342900" indent="-342900" defTabSz="9144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600" dirty="0">
                <a:solidFill>
                  <a:schemeClr val="tx2"/>
                </a:solidFill>
                <a:ea typeface="+mn-ea"/>
                <a:cs typeface="Arial" pitchFamily="34" charset="0"/>
              </a:rPr>
              <a:t>Name:</a:t>
            </a:r>
          </a:p>
          <a:p>
            <a:pPr marL="342900" indent="-342900" defTabSz="9144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600" dirty="0">
                <a:solidFill>
                  <a:schemeClr val="tx2"/>
                </a:solidFill>
                <a:ea typeface="+mn-ea"/>
                <a:cs typeface="Arial" pitchFamily="34" charset="0"/>
              </a:rPr>
              <a:t>Title:</a:t>
            </a:r>
          </a:p>
          <a:p>
            <a:pPr marL="342900" indent="-342900" defTabSz="9144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1600" dirty="0">
                <a:solidFill>
                  <a:schemeClr val="tx2"/>
                </a:solidFill>
                <a:ea typeface="+mn-ea"/>
                <a:cs typeface="Arial" pitchFamily="34" charset="0"/>
              </a:rPr>
              <a:t>Email: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40000" y="792000"/>
            <a:ext cx="6480000" cy="720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0000" y="1728000"/>
            <a:ext cx="1368000" cy="1728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vert="horz" wrap="square" rtlCol="0" anchor="ctr">
            <a:normAutofit/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buNone/>
              <a:defRPr lang="en-US" sz="1600" kern="1200" dirty="0">
                <a:solidFill>
                  <a:schemeClr val="bg1"/>
                </a:solidFill>
                <a:latin typeface="FuturaA Bk BT" pitchFamily="34" charset="0"/>
                <a:ea typeface="ヒラギノ角ゴ Pro W3"/>
                <a:cs typeface="ヒラギノ角ゴ Pro W3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2160000" y="1728000"/>
            <a:ext cx="5968000" cy="1728000"/>
          </a:xfrm>
          <a:prstGeom prst="rect">
            <a:avLst/>
          </a:prstGeom>
        </p:spPr>
        <p:txBody>
          <a:bodyPr tIns="72000" bIns="72000">
            <a:normAutofit/>
          </a:bodyPr>
          <a:lstStyle>
            <a:lvl1pPr marL="0" indent="0">
              <a:spcBef>
                <a:spcPts val="600"/>
              </a:spcBef>
              <a:buNone/>
              <a:defRPr sz="1800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361950" indent="-200025">
              <a:defRPr sz="1600">
                <a:latin typeface="Arial" pitchFamily="34" charset="0"/>
                <a:cs typeface="Arial" pitchFamily="34" charset="0"/>
              </a:defRPr>
            </a:lvl2pPr>
            <a:lvl3pPr marL="542925" indent="-180975">
              <a:defRPr sz="1400">
                <a:latin typeface="Arial" pitchFamily="34" charset="0"/>
                <a:cs typeface="Arial" pitchFamily="34" charset="0"/>
              </a:defRPr>
            </a:lvl3pPr>
            <a:lvl4pPr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1620000" y="3672000"/>
            <a:ext cx="4685550" cy="900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buNone/>
              <a:defRPr sz="16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2000">
                <a:latin typeface="Arial" pitchFamily="34" charset="0"/>
                <a:cs typeface="Arial" pitchFamily="34" charset="0"/>
              </a:defRPr>
            </a:lvl2pPr>
            <a:lvl3pPr>
              <a:buNone/>
              <a:defRPr sz="1800">
                <a:latin typeface="Arial" pitchFamily="34" charset="0"/>
                <a:cs typeface="Arial" pitchFamily="34" charset="0"/>
              </a:defRPr>
            </a:lvl3pPr>
            <a:lvl4pPr>
              <a:buNone/>
              <a:defRPr sz="1600">
                <a:latin typeface="Arial" pitchFamily="34" charset="0"/>
                <a:cs typeface="Arial" pitchFamily="34" charset="0"/>
              </a:defRPr>
            </a:lvl4pPr>
            <a:lvl5pPr>
              <a:buNone/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280000" y="3780000"/>
            <a:ext cx="720000" cy="720000"/>
          </a:xfrm>
          <a:prstGeom prst="rect">
            <a:avLst/>
          </a:prstGeom>
          <a:solidFill>
            <a:srgbClr val="BEC8D2"/>
          </a:solidFill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1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Optic 2016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40000" y="792000"/>
            <a:ext cx="6480000" cy="720000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b="0" kern="12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12000" y="1440000"/>
            <a:ext cx="7920000" cy="3060000"/>
          </a:xfrm>
          <a:prstGeom prst="rect">
            <a:avLst/>
          </a:prstGeom>
        </p:spPr>
        <p:txBody>
          <a:bodyPr tIns="72000" bIns="72000">
            <a:normAutofit/>
          </a:bodyPr>
          <a:lstStyle>
            <a:lvl1pPr marL="361950" indent="-3619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2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714375" indent="-352425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076325" indent="-361950">
              <a:spcBef>
                <a:spcPts val="0"/>
              </a:spcBef>
              <a:spcAft>
                <a:spcPts val="600"/>
              </a:spcAft>
              <a:buFont typeface="Corbel" pitchFamily="34" charset="0"/>
              <a:buChar char="‐"/>
              <a:defRPr sz="1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438275" indent="-36195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6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>
              <a:spcBef>
                <a:spcPts val="600"/>
              </a:spcBef>
              <a:defRPr sz="1800">
                <a:solidFill>
                  <a:srgbClr val="27314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endParaRPr lang="fr-FR" dirty="0" smtClean="0"/>
          </a:p>
          <a:p>
            <a:pPr lvl="0"/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280000" y="3780000"/>
            <a:ext cx="720000" cy="720000"/>
          </a:xfrm>
          <a:prstGeom prst="rect">
            <a:avLst/>
          </a:prstGeom>
          <a:solidFill>
            <a:srgbClr val="BEC8D2"/>
          </a:solidFill>
        </p:spPr>
        <p:txBody>
          <a:bodyPr rtlCol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1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Optic 2016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20000" y="180000"/>
            <a:ext cx="6480000" cy="360000"/>
          </a:xfrm>
          <a:prstGeom prst="rect">
            <a:avLst/>
          </a:prstGeom>
        </p:spPr>
        <p:txBody>
          <a:bodyPr tIns="0" bIns="0" anchor="t" anchorCtr="0"/>
          <a:lstStyle>
            <a:lvl1pPr>
              <a:defRPr sz="24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20000" y="720838"/>
            <a:ext cx="6480000" cy="360000"/>
          </a:xfrm>
          <a:prstGeom prst="rect">
            <a:avLst/>
          </a:prstGeom>
        </p:spPr>
        <p:txBody>
          <a:bodyPr lIns="90000" tIns="0" rIns="9000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rgbClr val="4A206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Optic 2016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20000" y="180000"/>
            <a:ext cx="6480000" cy="360000"/>
          </a:xfrm>
          <a:prstGeom prst="rect">
            <a:avLst/>
          </a:prstGeom>
        </p:spPr>
        <p:txBody>
          <a:bodyPr tIns="0" bIns="0" anchor="t" anchorCtr="0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lang="en-US" sz="2400" b="0" kern="1200" dirty="0">
                <a:solidFill>
                  <a:schemeClr val="bg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20000" y="720838"/>
            <a:ext cx="6480000" cy="360000"/>
          </a:xfrm>
          <a:prstGeom prst="rect">
            <a:avLst/>
          </a:prstGeom>
        </p:spPr>
        <p:txBody>
          <a:bodyPr lIns="90000" tIns="0" rIns="9000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lang="en-US" sz="2000" kern="1200" dirty="0" smtClean="0">
                <a:solidFill>
                  <a:srgbClr val="4A206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12000" y="1188000"/>
            <a:ext cx="7920000" cy="3348000"/>
          </a:xfrm>
          <a:prstGeom prst="rect">
            <a:avLst/>
          </a:prstGeom>
        </p:spPr>
        <p:txBody>
          <a:bodyPr tIns="72000" bIns="72000">
            <a:normAutofit/>
          </a:bodyPr>
          <a:lstStyle>
            <a:lvl1pPr marL="268288" indent="-268288">
              <a:defRPr sz="1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534988" indent="-268288">
              <a:defRPr sz="16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809625" indent="-266700">
              <a:defRPr sz="16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076325" indent="-266700" defTabSz="533400">
              <a:defRPr sz="16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1343025" indent="-266700">
              <a:buFont typeface="Arial" pitchFamily="34" charset="0"/>
              <a:buChar char="»"/>
              <a:defRPr sz="16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Optic 201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20000" y="180000"/>
            <a:ext cx="6480000" cy="360000"/>
          </a:xfrm>
          <a:prstGeom prst="rect">
            <a:avLst/>
          </a:prstGeom>
        </p:spPr>
        <p:txBody>
          <a:bodyPr tIns="0" bIns="0" anchor="t" anchorCtr="0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lang="en-US" sz="2400" b="0" kern="1200" dirty="0">
                <a:solidFill>
                  <a:schemeClr val="bg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20000" y="720838"/>
            <a:ext cx="6480000" cy="360000"/>
          </a:xfrm>
          <a:prstGeom prst="rect">
            <a:avLst/>
          </a:prstGeom>
        </p:spPr>
        <p:txBody>
          <a:bodyPr lIns="90000" tIns="0" rIns="9000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lang="en-US" sz="2000" kern="1200" dirty="0" smtClean="0">
                <a:solidFill>
                  <a:srgbClr val="4A206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>
          <a:xfrm>
            <a:off x="612000" y="1188000"/>
            <a:ext cx="7920000" cy="3348000"/>
          </a:xfrm>
          <a:prstGeom prst="rect">
            <a:avLst/>
          </a:prstGeom>
        </p:spPr>
        <p:txBody>
          <a:bodyPr tIns="72000" bIns="72000">
            <a:normAutofit/>
          </a:bodyPr>
          <a:lstStyle>
            <a:lvl1pPr>
              <a:buNone/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400">
                <a:latin typeface="Arial" pitchFamily="34" charset="0"/>
                <a:cs typeface="Arial" pitchFamily="34" charset="0"/>
              </a:defRPr>
            </a:lvl4pPr>
            <a:lvl5pPr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Optic 2016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520000" y="180000"/>
            <a:ext cx="6480000" cy="360000"/>
          </a:xfrm>
          <a:prstGeom prst="rect">
            <a:avLst/>
          </a:prstGeom>
        </p:spPr>
        <p:txBody>
          <a:bodyPr tIns="0" bIns="0" anchor="t" anchorCtr="0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lang="en-US" sz="2400" b="0" kern="1200" dirty="0">
                <a:solidFill>
                  <a:schemeClr val="bg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20000" y="720838"/>
            <a:ext cx="6480000" cy="360000"/>
          </a:xfrm>
          <a:prstGeom prst="rect">
            <a:avLst/>
          </a:prstGeom>
        </p:spPr>
        <p:txBody>
          <a:bodyPr lIns="90000" tIns="0" rIns="90000" bIns="0"/>
          <a:lstStyle>
            <a:lvl1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en-US" sz="2000" kern="1200" dirty="0" smtClean="0">
                <a:solidFill>
                  <a:srgbClr val="4A206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12000" y="1188000"/>
            <a:ext cx="3780000" cy="3348000"/>
          </a:xfrm>
          <a:prstGeom prst="rect">
            <a:avLst/>
          </a:prstGeom>
        </p:spPr>
        <p:txBody>
          <a:bodyPr tIns="72000" bIns="72000">
            <a:normAutofit/>
          </a:bodyPr>
          <a:lstStyle>
            <a:lvl1pPr marL="177800" indent="-177800">
              <a:defRPr sz="2000">
                <a:latin typeface="Arial" pitchFamily="34" charset="0"/>
                <a:cs typeface="Arial" pitchFamily="34" charset="0"/>
              </a:defRPr>
            </a:lvl1pPr>
            <a:lvl2pPr marL="350838" indent="-173038">
              <a:defRPr sz="1800">
                <a:latin typeface="Arial" pitchFamily="34" charset="0"/>
                <a:cs typeface="Arial" pitchFamily="34" charset="0"/>
              </a:defRPr>
            </a:lvl2pPr>
            <a:lvl3pPr marL="534988" indent="-179388">
              <a:defRPr sz="1600">
                <a:latin typeface="Arial" pitchFamily="34" charset="0"/>
                <a:cs typeface="Arial" pitchFamily="34" charset="0"/>
              </a:defRPr>
            </a:lvl3pPr>
            <a:lvl4pPr marL="711200" indent="-176213" defTabSz="255588"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9"/>
          </p:nvPr>
        </p:nvSpPr>
        <p:spPr>
          <a:xfrm>
            <a:off x="4752000" y="1188000"/>
            <a:ext cx="3780000" cy="3348000"/>
          </a:xfrm>
          <a:prstGeom prst="rect">
            <a:avLst/>
          </a:prstGeom>
        </p:spPr>
        <p:txBody>
          <a:bodyPr tIns="72000" bIns="72000">
            <a:normAutofit/>
          </a:bodyPr>
          <a:lstStyle>
            <a:lvl1pPr marL="177800" indent="-177800">
              <a:defRPr sz="2000">
                <a:latin typeface="Arial" pitchFamily="34" charset="0"/>
                <a:cs typeface="Arial" pitchFamily="34" charset="0"/>
              </a:defRPr>
            </a:lvl1pPr>
            <a:lvl2pPr marL="355600" indent="-177800">
              <a:defRPr sz="1800">
                <a:latin typeface="Arial" pitchFamily="34" charset="0"/>
                <a:cs typeface="Arial" pitchFamily="34" charset="0"/>
              </a:defRPr>
            </a:lvl2pPr>
            <a:lvl3pPr marL="534988" indent="-179388">
              <a:defRPr sz="1600">
                <a:latin typeface="Arial" pitchFamily="34" charset="0"/>
                <a:cs typeface="Arial" pitchFamily="34" charset="0"/>
              </a:defRPr>
            </a:lvl3pPr>
            <a:lvl4pPr marL="712788" indent="-177800"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Optic 2016 Two column w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quarter" idx="15"/>
          </p:nvPr>
        </p:nvSpPr>
        <p:spPr>
          <a:xfrm>
            <a:off x="612000" y="1188000"/>
            <a:ext cx="3780000" cy="3348000"/>
          </a:xfrm>
          <a:prstGeom prst="rect">
            <a:avLst/>
          </a:prstGeom>
        </p:spPr>
        <p:txBody>
          <a:bodyPr lIns="90000" tIns="72000" rIns="90000" bIns="72000">
            <a:normAutofit/>
          </a:bodyPr>
          <a:lstStyle>
            <a:lvl1pPr marL="177800" indent="-177800"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355600" indent="-177800">
              <a:defRPr sz="1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534988" indent="-179388">
              <a:defRPr sz="16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708025" indent="-173038">
              <a:defRPr sz="1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1152000">
              <a:defRPr sz="105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9"/>
          </p:nvPr>
        </p:nvSpPr>
        <p:spPr>
          <a:xfrm>
            <a:off x="4752000" y="1188000"/>
            <a:ext cx="3780000" cy="3348000"/>
          </a:xfrm>
          <a:prstGeom prst="rect">
            <a:avLst/>
          </a:prstGeom>
        </p:spPr>
        <p:txBody>
          <a:bodyPr lIns="90000" tIns="72000" rIns="90000" bIns="72000">
            <a:normAutofit/>
          </a:bodyPr>
          <a:lstStyle>
            <a:lvl1pPr marL="177800" indent="-177800">
              <a:defRPr sz="20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352425" indent="-174625">
              <a:defRPr sz="1800">
                <a:latin typeface="Arial" pitchFamily="34" charset="0"/>
                <a:cs typeface="Arial" pitchFamily="34" charset="0"/>
              </a:defRPr>
            </a:lvl2pPr>
            <a:lvl3pPr marL="536575" indent="-180975">
              <a:defRPr sz="1600">
                <a:latin typeface="Arial" pitchFamily="34" charset="0"/>
                <a:cs typeface="Arial" pitchFamily="34" charset="0"/>
              </a:defRPr>
            </a:lvl3pPr>
            <a:lvl4pPr marL="712788" indent="-177800">
              <a:defRPr sz="1400">
                <a:latin typeface="Arial" pitchFamily="34" charset="0"/>
                <a:cs typeface="Arial" pitchFamily="34" charset="0"/>
              </a:defRPr>
            </a:lvl4pPr>
            <a:lvl5pPr marL="1152000">
              <a:defRPr sz="105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520000" y="180000"/>
            <a:ext cx="6480000" cy="360000"/>
          </a:xfrm>
          <a:prstGeom prst="rect">
            <a:avLst/>
          </a:prstGeom>
        </p:spPr>
        <p:txBody>
          <a:bodyPr tIns="0" bIns="0" anchor="t" anchorCtr="0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lang="en-US" sz="2400" b="0" kern="1200" dirty="0">
                <a:solidFill>
                  <a:schemeClr val="bg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20000" y="720838"/>
            <a:ext cx="6480000" cy="360000"/>
          </a:xfrm>
          <a:prstGeom prst="rect">
            <a:avLst/>
          </a:prstGeom>
        </p:spPr>
        <p:txBody>
          <a:bodyPr lIns="90000" tIns="0" rIns="9000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lang="en-US" sz="2000" kern="1200" dirty="0" smtClean="0">
                <a:solidFill>
                  <a:srgbClr val="4A206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</a:pPr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Optic 2016 Three columns w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sz="quarter" idx="15"/>
          </p:nvPr>
        </p:nvSpPr>
        <p:spPr>
          <a:xfrm>
            <a:off x="612000" y="1188000"/>
            <a:ext cx="2520000" cy="3348000"/>
          </a:xfrm>
          <a:prstGeom prst="rect">
            <a:avLst/>
          </a:prstGeom>
        </p:spPr>
        <p:txBody>
          <a:bodyPr lIns="90000" tIns="72000" rIns="90000" bIns="72000">
            <a:normAutofit/>
          </a:bodyPr>
          <a:lstStyle>
            <a:lvl1pPr marL="180975" indent="-180975">
              <a:defRPr sz="1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352425" indent="-184150">
              <a:defRPr sz="1600">
                <a:latin typeface="Arial" pitchFamily="34" charset="0"/>
                <a:cs typeface="Arial" pitchFamily="34" charset="0"/>
              </a:defRPr>
            </a:lvl2pPr>
            <a:lvl3pPr marL="538163" indent="-176213">
              <a:defRPr sz="1400">
                <a:latin typeface="Arial" pitchFamily="34" charset="0"/>
                <a:cs typeface="Arial" pitchFamily="34" charset="0"/>
              </a:defRPr>
            </a:lvl3pPr>
            <a:lvl4pPr marL="921600">
              <a:defRPr sz="1800">
                <a:latin typeface="Arial" pitchFamily="34" charset="0"/>
                <a:cs typeface="Arial" pitchFamily="34" charset="0"/>
              </a:defRPr>
            </a:lvl4pPr>
            <a:lvl5pPr marL="1152000"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9"/>
          </p:nvPr>
        </p:nvSpPr>
        <p:spPr>
          <a:xfrm>
            <a:off x="3312000" y="1188000"/>
            <a:ext cx="2520000" cy="3348000"/>
          </a:xfrm>
          <a:prstGeom prst="rect">
            <a:avLst/>
          </a:prstGeom>
        </p:spPr>
        <p:txBody>
          <a:bodyPr lIns="90000" tIns="72000" rIns="90000" bIns="72000">
            <a:normAutofit/>
          </a:bodyPr>
          <a:lstStyle>
            <a:lvl1pPr marL="180975" indent="-180975" algn="l" defTabSz="457200" rtl="0" eaLnBrk="1" fontAlgn="base" hangingPunct="1">
              <a:spcBef>
                <a:spcPct val="0"/>
              </a:spcBef>
              <a:spcAft>
                <a:spcPts val="600"/>
              </a:spcAft>
              <a:defRPr lang="en-US" sz="1800" kern="1200" noProof="0" dirty="0" smtClean="0">
                <a:solidFill>
                  <a:schemeClr val="tx2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1pPr>
            <a:lvl2pPr marL="361950" indent="-180975" algn="l" defTabSz="457200" rtl="0" eaLnBrk="1" fontAlgn="base" hangingPunct="1">
              <a:spcBef>
                <a:spcPct val="0"/>
              </a:spcBef>
              <a:spcAft>
                <a:spcPts val="600"/>
              </a:spcAft>
              <a:defRPr lang="en-US" sz="1600" kern="1200" noProof="0" dirty="0" smtClean="0">
                <a:solidFill>
                  <a:schemeClr val="tx2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2pPr>
            <a:lvl3pPr marL="538163" indent="-176213" algn="l" defTabSz="457200" rtl="0" eaLnBrk="1" fontAlgn="base" hangingPunct="1">
              <a:spcBef>
                <a:spcPct val="0"/>
              </a:spcBef>
              <a:spcAft>
                <a:spcPts val="600"/>
              </a:spcAft>
              <a:defRPr lang="en-US" sz="1400" kern="1200" noProof="0" dirty="0" smtClean="0">
                <a:solidFill>
                  <a:schemeClr val="tx2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3pPr>
            <a:lvl4pPr marL="921600">
              <a:defRPr sz="1800">
                <a:latin typeface="Arial" pitchFamily="34" charset="0"/>
                <a:cs typeface="Arial" pitchFamily="34" charset="0"/>
              </a:defRPr>
            </a:lvl4pPr>
            <a:lvl5pPr marL="1152000"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20"/>
          </p:nvPr>
        </p:nvSpPr>
        <p:spPr>
          <a:xfrm>
            <a:off x="6010290" y="1188000"/>
            <a:ext cx="2520000" cy="3348000"/>
          </a:xfrm>
          <a:prstGeom prst="rect">
            <a:avLst/>
          </a:prstGeom>
        </p:spPr>
        <p:txBody>
          <a:bodyPr lIns="90000" tIns="72000" rIns="90000" bIns="72000">
            <a:normAutofit/>
          </a:bodyPr>
          <a:lstStyle>
            <a:lvl1pPr marL="180975" indent="-180975">
              <a:defRPr sz="1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365125" indent="-184150">
              <a:tabLst/>
              <a:defRPr sz="1600">
                <a:latin typeface="Arial" pitchFamily="34" charset="0"/>
                <a:cs typeface="Arial" pitchFamily="34" charset="0"/>
              </a:defRPr>
            </a:lvl2pPr>
            <a:lvl3pPr marL="538163" indent="-176213">
              <a:defRPr sz="1400">
                <a:latin typeface="Arial" pitchFamily="34" charset="0"/>
                <a:cs typeface="Arial" pitchFamily="34" charset="0"/>
              </a:defRPr>
            </a:lvl3pPr>
            <a:lvl4pPr marL="921600">
              <a:defRPr sz="1800">
                <a:latin typeface="Arial" pitchFamily="34" charset="0"/>
                <a:cs typeface="Arial" pitchFamily="34" charset="0"/>
              </a:defRPr>
            </a:lvl4pPr>
            <a:lvl5pPr marL="1152000"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20000" y="180000"/>
            <a:ext cx="6480000" cy="360000"/>
          </a:xfrm>
          <a:prstGeom prst="rect">
            <a:avLst/>
          </a:prstGeom>
        </p:spPr>
        <p:txBody>
          <a:bodyPr tIns="0" bIns="0" anchor="t" anchorCtr="0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lang="en-US" sz="2400" b="0" kern="1200" dirty="0">
                <a:solidFill>
                  <a:schemeClr val="bg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20000" y="720838"/>
            <a:ext cx="6480000" cy="360000"/>
          </a:xfrm>
          <a:prstGeom prst="rect">
            <a:avLst/>
          </a:prstGeom>
        </p:spPr>
        <p:txBody>
          <a:bodyPr lIns="90000" tIns="0" rIns="9000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lang="en-US" sz="2000" kern="1200" dirty="0" smtClean="0">
                <a:solidFill>
                  <a:srgbClr val="4A206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</a:pPr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slideLayout" Target="../slideLayouts/slideLayout8.xml"/><Relationship Id="rId6" Type="http://schemas.openxmlformats.org/officeDocument/2006/relationships/slideLayout" Target="../slideLayouts/slideLayout9.xml"/><Relationship Id="rId7" Type="http://schemas.openxmlformats.org/officeDocument/2006/relationships/slideLayout" Target="../slideLayouts/slideLayout10.xml"/><Relationship Id="rId8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17.xml"/><Relationship Id="rId2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6" descr="SubOptic_Presentation_background-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0E38B098-3028-43C3-9532-70FD429D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127" name="Picture 6" descr="SubOptic_Presentation_background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175" y="0"/>
            <a:ext cx="914717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27"/>
          <p:cNvSpPr txBox="1">
            <a:spLocks/>
          </p:cNvSpPr>
          <p:nvPr userDrawn="1"/>
        </p:nvSpPr>
        <p:spPr>
          <a:xfrm>
            <a:off x="450000" y="4788000"/>
            <a:ext cx="8460000" cy="18097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lang="en-US" sz="1000" i="0" smtClean="0"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sz="105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Copyright © SubOptic2016                                                            	                                                                                                                               Slide </a:t>
            </a:r>
            <a:fld id="{1383318A-583A-4B30-8184-50CF4ABBC4F8}" type="slidenum">
              <a:rPr sz="1050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pPr eaLnBrk="0" hangingPunct="0">
                <a:defRPr/>
              </a:pPr>
              <a:t>‹#›</a:t>
            </a:fld>
            <a:endParaRPr sz="1050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3188" y="4640263"/>
            <a:ext cx="8937625" cy="0"/>
          </a:xfrm>
          <a:prstGeom prst="line">
            <a:avLst/>
          </a:prstGeom>
          <a:ln w="19050" cmpd="sng">
            <a:solidFill>
              <a:srgbClr val="7030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27"/>
          <p:cNvSpPr txBox="1">
            <a:spLocks/>
          </p:cNvSpPr>
          <p:nvPr userDrawn="1"/>
        </p:nvSpPr>
        <p:spPr>
          <a:xfrm>
            <a:off x="449263" y="4788000"/>
            <a:ext cx="8461375" cy="18097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lang="en-US" sz="1000" i="0" smtClean="0"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sz="105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Copyright © SubOptic2016                                                            	                                                                                                                               Slide </a:t>
            </a:r>
            <a:fld id="{217ADD18-4CFF-41A0-9A27-E3453C89CC40}" type="slidenum">
              <a:rPr sz="1050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pPr eaLnBrk="0" hangingPunct="0">
                <a:defRPr/>
              </a:pPr>
              <a:t>‹#›</a:t>
            </a:fld>
            <a:endParaRPr sz="1050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03188" y="4640263"/>
            <a:ext cx="8937625" cy="0"/>
          </a:xfrm>
          <a:prstGeom prst="line">
            <a:avLst/>
          </a:prstGeom>
          <a:ln w="19050" cmpd="sng">
            <a:solidFill>
              <a:srgbClr val="7030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56" name="Picture 12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60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43" r:id="rId7"/>
    <p:sldLayoutId id="2147483937" r:id="rId8"/>
    <p:sldLayoutId id="2147483938" r:id="rId9"/>
    <p:sldLayoutId id="2147483936" r:id="rId10"/>
    <p:sldLayoutId id="2147483940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kern="1200">
          <a:solidFill>
            <a:schemeClr val="bg1"/>
          </a:solidFill>
          <a:latin typeface="Arial" pitchFamily="34" charset="0"/>
          <a:ea typeface="Arial" pitchFamily="34" charset="0"/>
          <a:cs typeface="Arial" pitchFamily="34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  <a:ea typeface="ヒラギノ角ゴ Pro W3" charset="0"/>
          <a:cs typeface="Arial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  <a:ea typeface="ヒラギノ角ゴ Pro W3" charset="0"/>
          <a:cs typeface="Arial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  <a:ea typeface="ヒラギノ角ゴ Pro W3" charset="0"/>
          <a:cs typeface="Arial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chemeClr val="bg1"/>
          </a:solidFill>
          <a:latin typeface="Arial" charset="0"/>
          <a:ea typeface="ヒラギノ角ゴ Pro W3" charset="0"/>
          <a:cs typeface="Arial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b="1">
          <a:solidFill>
            <a:schemeClr val="bg2"/>
          </a:solidFill>
          <a:latin typeface="Arial" charset="0"/>
          <a:ea typeface="ヒラギノ角ゴ Pro W3" charset="0"/>
        </a:defRPr>
      </a:lvl9pPr>
    </p:titleStyle>
    <p:bodyStyle>
      <a:lvl1pPr marL="230188" indent="-230188" algn="l" defTabSz="457200" rtl="0" eaLnBrk="0" fontAlgn="base" hangingPunct="0">
        <a:spcBef>
          <a:spcPct val="0"/>
        </a:spcBef>
        <a:spcAft>
          <a:spcPts val="600"/>
        </a:spcAft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ヒラギノ角ゴ Pro W3" charset="0"/>
          <a:cs typeface="ヒラギノ角ゴ Pro W3" charset="0"/>
        </a:defRPr>
      </a:lvl1pPr>
      <a:lvl2pPr marL="458788" indent="-228600" algn="l" defTabSz="457200" rtl="0" eaLnBrk="0" fontAlgn="base" hangingPunct="0">
        <a:spcBef>
          <a:spcPct val="0"/>
        </a:spcBef>
        <a:spcAft>
          <a:spcPts val="600"/>
        </a:spcAft>
        <a:buFont typeface="Lucida Grande"/>
        <a:buChar char="-"/>
        <a:defRPr sz="2800" kern="1200">
          <a:solidFill>
            <a:schemeClr val="tx2"/>
          </a:solidFill>
          <a:latin typeface="+mn-lt"/>
          <a:ea typeface="ヒラギノ角ゴ Pro W3" charset="0"/>
          <a:cs typeface="ヒラギノ角ゴ Pro W3"/>
        </a:defRPr>
      </a:lvl2pPr>
      <a:lvl3pPr marL="684213" indent="-225425" algn="l" defTabSz="457200" rtl="0" eaLnBrk="0" fontAlgn="base" hangingPunct="0">
        <a:spcBef>
          <a:spcPct val="0"/>
        </a:spcBef>
        <a:spcAft>
          <a:spcPts val="600"/>
        </a:spcAft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ヒラギノ角ゴ Pro W3" charset="0"/>
          <a:cs typeface="ヒラギノ角ゴ Pro W3"/>
        </a:defRPr>
      </a:lvl3pPr>
      <a:lvl4pPr marL="912813" indent="-228600" algn="l" defTabSz="457200" rtl="0" eaLnBrk="0" fontAlgn="base" hangingPunct="0">
        <a:spcBef>
          <a:spcPct val="0"/>
        </a:spcBef>
        <a:spcAft>
          <a:spcPts val="600"/>
        </a:spcAft>
        <a:buFont typeface="Lucida Grande"/>
        <a:buChar char="-"/>
        <a:defRPr sz="2000" kern="1200">
          <a:solidFill>
            <a:schemeClr val="tx2"/>
          </a:solidFill>
          <a:latin typeface="+mn-lt"/>
          <a:ea typeface="ヒラギノ角ゴ Pro W3" charset="0"/>
          <a:cs typeface="ヒラギノ角ゴ Pro W3"/>
        </a:defRPr>
      </a:lvl4pPr>
      <a:lvl5pPr marL="1143000" indent="-230188" algn="l" defTabSz="457200" rtl="0" eaLnBrk="0" fontAlgn="base" hangingPunct="0">
        <a:spcBef>
          <a:spcPct val="0"/>
        </a:spcBef>
        <a:spcAft>
          <a:spcPts val="600"/>
        </a:spcAft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ヒラギノ角ゴ Pro W3" charset="0"/>
          <a:cs typeface="ヒラギノ角ゴ Pro W3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27"/>
          <p:cNvSpPr txBox="1">
            <a:spLocks/>
          </p:cNvSpPr>
          <p:nvPr/>
        </p:nvSpPr>
        <p:spPr>
          <a:xfrm>
            <a:off x="449263" y="4787900"/>
            <a:ext cx="8461375" cy="18097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lang="en-US" sz="1000" i="0" smtClean="0">
                <a:latin typeface="Arial" pitchFamily="34" charset="0"/>
                <a:cs typeface="Arial" pitchFamily="34" charset="0"/>
              </a:defRPr>
            </a:lvl1pPr>
          </a:lstStyle>
          <a:p>
            <a:pPr eaLnBrk="0" hangingPunct="0">
              <a:defRPr/>
            </a:pPr>
            <a:r>
              <a:rPr sz="105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Copyright © SubOptic2016                                                            	                                                                                                                               Slide </a:t>
            </a:r>
            <a:fld id="{2A34118C-294A-47BD-81D1-CE7C8D97EE70}" type="slidenum">
              <a:rPr sz="1050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pPr eaLnBrk="0" hangingPunct="0">
                <a:defRPr/>
              </a:pPr>
              <a:t>‹#›</a:t>
            </a:fld>
            <a:endParaRPr sz="1050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3188" y="4640263"/>
            <a:ext cx="8937625" cy="0"/>
          </a:xfrm>
          <a:prstGeom prst="line">
            <a:avLst/>
          </a:prstGeom>
          <a:ln w="19050" cmpd="sng">
            <a:solidFill>
              <a:srgbClr val="7030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4988" indent="-261938" algn="l" rtl="0" eaLnBrk="0" fontAlgn="base" hangingPunct="0">
        <a:spcBef>
          <a:spcPct val="20000"/>
        </a:spcBef>
        <a:spcAft>
          <a:spcPct val="0"/>
        </a:spcAft>
        <a:buFont typeface="Corbel" pitchFamily="34" charset="0"/>
        <a:buChar char="‐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11213" indent="-27622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81088" indent="-273050" algn="l" rtl="0" eaLnBrk="0" fontAlgn="base" hangingPunct="0">
        <a:spcBef>
          <a:spcPct val="20000"/>
        </a:spcBef>
        <a:spcAft>
          <a:spcPct val="0"/>
        </a:spcAft>
        <a:buFont typeface="Corbel" pitchFamily="34" charset="0"/>
        <a:buChar char="‐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1438" indent="-2603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SubOptic_Presentation_background-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05188" y="3241675"/>
            <a:ext cx="1911350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ww.peeringdb.com" TargetMode="External"/><Relationship Id="rId3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g"/><Relationship Id="rId3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jpg"/><Relationship Id="rId3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jpg"/><Relationship Id="rId3" Type="http://schemas.openxmlformats.org/officeDocument/2006/relationships/image" Target="../media/image53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1"/>
          <p:cNvSpPr>
            <a:spLocks noGrp="1"/>
          </p:cNvSpPr>
          <p:nvPr>
            <p:ph type="ctrTitle"/>
          </p:nvPr>
        </p:nvSpPr>
        <p:spPr>
          <a:xfrm>
            <a:off x="360363" y="1439863"/>
            <a:ext cx="7920037" cy="720725"/>
          </a:xfrm>
        </p:spPr>
        <p:txBody>
          <a:bodyPr/>
          <a:lstStyle/>
          <a:p>
            <a:pPr eaLnBrk="1" hangingPunct="1"/>
            <a:r>
              <a:rPr lang="en-US" dirty="0" err="1" smtClean="0"/>
              <a:t>Mythbusters</a:t>
            </a:r>
            <a:r>
              <a:rPr lang="en-US" dirty="0" smtClean="0"/>
              <a:t> 2</a:t>
            </a:r>
          </a:p>
        </p:txBody>
      </p:sp>
      <p:sp>
        <p:nvSpPr>
          <p:cNvPr id="25603" name="Subtitle 12"/>
          <p:cNvSpPr>
            <a:spLocks noGrp="1"/>
          </p:cNvSpPr>
          <p:nvPr>
            <p:ph type="subTitle" idx="1"/>
          </p:nvPr>
        </p:nvSpPr>
        <p:spPr>
          <a:xfrm>
            <a:off x="360363" y="2376488"/>
            <a:ext cx="7920037" cy="719137"/>
          </a:xfrm>
        </p:spPr>
        <p:txBody>
          <a:bodyPr/>
          <a:lstStyle/>
          <a:p>
            <a:pPr eaLnBrk="1" hangingPunct="1"/>
            <a:r>
              <a:rPr lang="en-US" sz="3000" dirty="0" smtClean="0">
                <a:latin typeface="DeathRattle BB"/>
                <a:cs typeface="DeathRattle BB"/>
              </a:rPr>
              <a:t>                    </a:t>
            </a:r>
            <a:r>
              <a:rPr lang="en-US" dirty="0" smtClean="0"/>
              <a:t>Cable Myths</a:t>
            </a:r>
          </a:p>
        </p:txBody>
      </p:sp>
      <p:sp>
        <p:nvSpPr>
          <p:cNvPr id="2560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1728788" y="3887788"/>
            <a:ext cx="4138612" cy="900112"/>
          </a:xfrm>
        </p:spPr>
        <p:txBody>
          <a:bodyPr/>
          <a:lstStyle/>
          <a:p>
            <a:pPr eaLnBrk="1" hangingPunct="1"/>
            <a:r>
              <a:rPr lang="en-US" smtClean="0"/>
              <a:t>Tim Stronge &amp; Alan Mauldin</a:t>
            </a:r>
          </a:p>
          <a:p>
            <a:pPr eaLnBrk="1" hangingPunct="1"/>
            <a:r>
              <a:rPr lang="en-US" smtClean="0"/>
              <a:t>TeleGeography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24" y="2416018"/>
            <a:ext cx="2131477" cy="53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55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 Provider Myth</a:t>
            </a:r>
          </a:p>
        </p:txBody>
      </p:sp>
      <p:sp>
        <p:nvSpPr>
          <p:cNvPr id="29699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The Myth: Content providers need fiber pairs everywhere</a:t>
            </a:r>
          </a:p>
          <a:p>
            <a:pPr>
              <a:buFont typeface="Arial"/>
              <a:buChar char="•"/>
            </a:pPr>
            <a:r>
              <a:rPr lang="en-US" dirty="0" smtClean="0"/>
              <a:t>Conclusion: ???</a:t>
            </a:r>
          </a:p>
          <a:p>
            <a:pPr>
              <a:buFont typeface="Arial"/>
              <a:buChar char="•"/>
            </a:pPr>
            <a:r>
              <a:rPr lang="en-US" dirty="0" smtClean="0"/>
              <a:t>Status: ???</a:t>
            </a:r>
          </a:p>
        </p:txBody>
      </p:sp>
    </p:spTree>
    <p:extLst>
      <p:ext uri="{BB962C8B-B14F-4D97-AF65-F5344CB8AC3E}">
        <p14:creationId xmlns:p14="http://schemas.microsoft.com/office/powerpoint/2010/main" val="1846983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 Provider Myth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Origin of the myth</a:t>
            </a:r>
            <a:endParaRPr lang="en-US" dirty="0"/>
          </a:p>
        </p:txBody>
      </p:sp>
      <p:pic>
        <p:nvPicPr>
          <p:cNvPr id="3" name="Picture 2" descr="Screen Shot 2016-04-08 at 3.07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538" y="2646029"/>
            <a:ext cx="5822462" cy="686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Screen Shot 2016-04-08 at 3.08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486151"/>
            <a:ext cx="5579167" cy="763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Screen Shot 2016-04-08 at 3.09.5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32" y="1215292"/>
            <a:ext cx="7086600" cy="132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30232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 Provider Myth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1332000" y="886911"/>
            <a:ext cx="6480000" cy="360000"/>
          </a:xfrm>
          <a:prstGeom prst="rect">
            <a:avLst/>
          </a:prstGeom>
        </p:spPr>
        <p:txBody>
          <a:bodyPr/>
          <a:lstStyle>
            <a:lvl1pPr marL="230188" indent="-230188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458788" indent="-228600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Lucida Grande"/>
              <a:buChar char="-"/>
              <a:defRPr sz="28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2pPr>
            <a:lvl3pPr marL="684213" indent="-225425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3pPr>
            <a:lvl4pPr marL="912813" indent="-228600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Lucida Grande"/>
              <a:buChar char="-"/>
              <a:defRPr sz="20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4pPr>
            <a:lvl5pPr marL="1143000" indent="-230188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rgbClr val="4A206A"/>
                </a:solidFill>
                <a:latin typeface="Arial" pitchFamily="34" charset="0"/>
                <a:cs typeface="Arial" pitchFamily="34" charset="0"/>
              </a:rPr>
              <a:t>Trans-Atlantic Demand Growth by Source</a:t>
            </a:r>
            <a:endParaRPr lang="en-US" sz="1600" dirty="0">
              <a:solidFill>
                <a:srgbClr val="4A206A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001" y="1326411"/>
            <a:ext cx="5873998" cy="31188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6308" y="4366839"/>
            <a:ext cx="4259369" cy="2531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700" dirty="0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Source: TeleGeography</a:t>
            </a:r>
          </a:p>
        </p:txBody>
      </p:sp>
    </p:spTree>
    <p:extLst>
      <p:ext uri="{BB962C8B-B14F-4D97-AF65-F5344CB8AC3E}">
        <p14:creationId xmlns:p14="http://schemas.microsoft.com/office/powerpoint/2010/main" val="3473044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 Provider Myth</a:t>
            </a:r>
          </a:p>
        </p:txBody>
      </p:sp>
      <p:sp>
        <p:nvSpPr>
          <p:cNvPr id="3174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32000" y="886911"/>
            <a:ext cx="6480000" cy="360000"/>
          </a:xfrm>
        </p:spPr>
        <p:txBody>
          <a:bodyPr/>
          <a:lstStyle/>
          <a:p>
            <a:pPr algn="ctr"/>
            <a:r>
              <a:rPr lang="en-US" sz="1600" dirty="0" smtClean="0"/>
              <a:t>Google is Everywhere!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6063" y="4366839"/>
            <a:ext cx="4171462" cy="2531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>
              <a:spcBef>
                <a:spcPts val="0"/>
              </a:spcBef>
              <a:buClr>
                <a:srgbClr val="001135"/>
              </a:buClr>
            </a:pPr>
            <a:r>
              <a:rPr lang="en-US" sz="700" dirty="0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Source: </a:t>
            </a:r>
            <a:r>
              <a:rPr lang="en-US" sz="700" dirty="0" err="1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Bikash</a:t>
            </a:r>
            <a:r>
              <a:rPr lang="en-US" sz="700" dirty="0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 </a:t>
            </a:r>
            <a:r>
              <a:rPr lang="en-US" sz="700" dirty="0" err="1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Kolay</a:t>
            </a:r>
            <a:r>
              <a:rPr lang="en-US" sz="700" dirty="0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, Google, </a:t>
            </a:r>
            <a:r>
              <a:rPr lang="en-US" sz="700" dirty="0" smtClean="0">
                <a:solidFill>
                  <a:srgbClr val="000000"/>
                </a:solidFill>
                <a:latin typeface="Helvetica"/>
                <a:ea typeface="Lucida Grande"/>
                <a:cs typeface="Helvetica"/>
              </a:rPr>
              <a:t>Software Defined Networking at Scale, BTE 2014</a:t>
            </a:r>
            <a:endParaRPr lang="en-US" sz="700" dirty="0" smtClean="0">
              <a:solidFill>
                <a:schemeClr val="tx2"/>
              </a:solidFill>
              <a:latin typeface="Helvetica"/>
              <a:ea typeface="Nokia Pure Text" panose="020B0503020202020204" pitchFamily="34" charset="0"/>
              <a:cs typeface="Helvetica"/>
            </a:endParaRPr>
          </a:p>
        </p:txBody>
      </p:sp>
      <p:pic>
        <p:nvPicPr>
          <p:cNvPr id="2" name="Picture 1" descr="Screen Shot 2016-04-07 at 1.39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462" y="1317677"/>
            <a:ext cx="6643077" cy="303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91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 Provider Myth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Plan A - Any content providers in </a:t>
            </a:r>
            <a:r>
              <a:rPr lang="en-US" dirty="0" smtClean="0"/>
              <a:t>the audience </a:t>
            </a:r>
            <a:r>
              <a:rPr lang="en-US" dirty="0"/>
              <a:t>are invited to please explain their network topology, bandwidth requirements, and expansion plans in detail.</a:t>
            </a:r>
          </a:p>
          <a:p>
            <a:r>
              <a:rPr lang="en-US" dirty="0"/>
              <a:t>Plan B – examine any public information from content providers on their network deployments and growth patterns.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71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 Provider Myth</a:t>
            </a:r>
          </a:p>
        </p:txBody>
      </p:sp>
      <p:sp>
        <p:nvSpPr>
          <p:cNvPr id="29699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Google has 2 networks: B4 and B2</a:t>
            </a:r>
          </a:p>
          <a:p>
            <a:pPr lvl="1"/>
            <a:r>
              <a:rPr lang="en-US" dirty="0" smtClean="0"/>
              <a:t>“...B4</a:t>
            </a:r>
            <a:r>
              <a:rPr lang="en-US" dirty="0"/>
              <a:t>, provides connectivity among data </a:t>
            </a:r>
            <a:r>
              <a:rPr lang="en-US" dirty="0" smtClean="0"/>
              <a:t>centers, </a:t>
            </a:r>
            <a:r>
              <a:rPr lang="en-US" dirty="0"/>
              <a:t>e.g., for asynchronous data copies, index pushes for interactive serving </a:t>
            </a:r>
            <a:r>
              <a:rPr lang="en-US" dirty="0" smtClean="0"/>
              <a:t>systems</a:t>
            </a:r>
            <a:r>
              <a:rPr lang="en-US" dirty="0"/>
              <a:t>, and end user data replication for availability. Well over 90% of internal application </a:t>
            </a:r>
            <a:r>
              <a:rPr lang="en-US" dirty="0" smtClean="0"/>
              <a:t>traffic </a:t>
            </a:r>
            <a:r>
              <a:rPr lang="en-US" dirty="0"/>
              <a:t>runs across this network</a:t>
            </a:r>
            <a:r>
              <a:rPr lang="en-US" dirty="0" smtClean="0"/>
              <a:t>.” </a:t>
            </a:r>
          </a:p>
          <a:p>
            <a:pPr lvl="1"/>
            <a:r>
              <a:rPr lang="en-US" dirty="0" smtClean="0"/>
              <a:t>B4 also “...now </a:t>
            </a:r>
            <a:r>
              <a:rPr lang="en-US" dirty="0"/>
              <a:t>serves more </a:t>
            </a:r>
            <a:r>
              <a:rPr lang="en-US" dirty="0" smtClean="0"/>
              <a:t>traffic </a:t>
            </a:r>
            <a:r>
              <a:rPr lang="en-US" dirty="0"/>
              <a:t>than our public facing WAN, and has a higher growth rate</a:t>
            </a:r>
            <a:r>
              <a:rPr lang="en-US" dirty="0" smtClean="0"/>
              <a:t>.” </a:t>
            </a:r>
            <a:endParaRPr lang="en-US" dirty="0"/>
          </a:p>
          <a:p>
            <a:pPr lvl="1"/>
            <a:endParaRPr lang="en-US" dirty="0"/>
          </a:p>
          <a:p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56307" y="4366839"/>
            <a:ext cx="4659923" cy="2531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700" dirty="0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Source: B4: Experience with a Globally-Deployed Software Defined Network, Google, ACM SIGCOMM 2013.</a:t>
            </a:r>
          </a:p>
        </p:txBody>
      </p:sp>
    </p:spTree>
    <p:extLst>
      <p:ext uri="{BB962C8B-B14F-4D97-AF65-F5344CB8AC3E}">
        <p14:creationId xmlns:p14="http://schemas.microsoft.com/office/powerpoint/2010/main" val="1628436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 Provider Myth</a:t>
            </a:r>
          </a:p>
        </p:txBody>
      </p:sp>
      <p:sp>
        <p:nvSpPr>
          <p:cNvPr id="3174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32000" y="886911"/>
            <a:ext cx="6480000" cy="360000"/>
          </a:xfrm>
        </p:spPr>
        <p:txBody>
          <a:bodyPr/>
          <a:lstStyle/>
          <a:p>
            <a:pPr algn="ctr"/>
            <a:r>
              <a:rPr lang="en-US" sz="1600" dirty="0" smtClean="0"/>
              <a:t>Where is the B4 Network?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6525" y="4366839"/>
            <a:ext cx="4171462" cy="2531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>
              <a:spcBef>
                <a:spcPts val="0"/>
              </a:spcBef>
              <a:buClr>
                <a:srgbClr val="001135"/>
              </a:buClr>
            </a:pPr>
            <a:r>
              <a:rPr lang="en-US" sz="700" dirty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Source: </a:t>
            </a:r>
            <a:r>
              <a:rPr lang="en-US" sz="700" dirty="0" err="1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Bikash</a:t>
            </a:r>
            <a:r>
              <a:rPr lang="en-US" sz="700" dirty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 </a:t>
            </a:r>
            <a:r>
              <a:rPr lang="en-US" sz="700" dirty="0" err="1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Kolay</a:t>
            </a:r>
            <a:r>
              <a:rPr lang="en-US" sz="700" dirty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, Google, </a:t>
            </a:r>
            <a:r>
              <a:rPr lang="en-US" sz="700" dirty="0">
                <a:solidFill>
                  <a:srgbClr val="000000"/>
                </a:solidFill>
                <a:latin typeface="Helvetica"/>
                <a:ea typeface="Lucida Grande"/>
                <a:cs typeface="Helvetica"/>
              </a:rPr>
              <a:t>Software Defined Networking at Scale,  BTE 2014</a:t>
            </a:r>
            <a:endParaRPr lang="en-US" sz="700" dirty="0">
              <a:solidFill>
                <a:schemeClr val="tx2"/>
              </a:solidFill>
              <a:latin typeface="Helvetica"/>
              <a:ea typeface="Nokia Pure Text" panose="020B0503020202020204" pitchFamily="34" charset="0"/>
              <a:cs typeface="Helvetica"/>
            </a:endParaRPr>
          </a:p>
        </p:txBody>
      </p:sp>
      <p:pic>
        <p:nvPicPr>
          <p:cNvPr id="2" name="Picture 1" descr="Screen Shot 2016-04-07 at 1.41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039" y="1249828"/>
            <a:ext cx="6183923" cy="317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66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 Provider Myth</a:t>
            </a:r>
          </a:p>
        </p:txBody>
      </p:sp>
      <p:sp>
        <p:nvSpPr>
          <p:cNvPr id="3174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32000" y="877142"/>
            <a:ext cx="6480000" cy="360000"/>
          </a:xfrm>
        </p:spPr>
        <p:txBody>
          <a:bodyPr/>
          <a:lstStyle/>
          <a:p>
            <a:pPr algn="ctr"/>
            <a:r>
              <a:rPr lang="en-US" sz="1600" dirty="0" smtClean="0"/>
              <a:t>The Situation is Similar for Facebook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6524" y="4386377"/>
            <a:ext cx="4171462" cy="2531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r>
              <a:rPr lang="en-US" sz="700" dirty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Source: Facebook, Gaya </a:t>
            </a:r>
            <a:r>
              <a:rPr lang="en-US" sz="700" dirty="0" err="1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Nagarajan</a:t>
            </a:r>
            <a:r>
              <a:rPr lang="en-US" sz="700" dirty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, NANOG61, 2014</a:t>
            </a:r>
          </a:p>
        </p:txBody>
      </p:sp>
      <p:pic>
        <p:nvPicPr>
          <p:cNvPr id="6" name="Picture 5" descr="facebook traff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077" y="1179752"/>
            <a:ext cx="5763846" cy="31304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4231" y="1563074"/>
            <a:ext cx="1123461" cy="143806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1400" dirty="0" smtClean="0">
                <a:solidFill>
                  <a:schemeClr val="tx2"/>
                </a:solidFill>
                <a:latin typeface="+mn-lt"/>
                <a:ea typeface="Nokia Pure Text" panose="020B0503020202020204" pitchFamily="34" charset="0"/>
                <a:cs typeface="Nokia Pure Headline Light"/>
              </a:rPr>
              <a:t>Machine-to-Machine = Intra-data center and inter-data center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70000" y="2149228"/>
            <a:ext cx="2686538" cy="1367692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8056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 Provider Myth</a:t>
            </a:r>
          </a:p>
        </p:txBody>
      </p:sp>
      <p:sp>
        <p:nvSpPr>
          <p:cNvPr id="3174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32000" y="798990"/>
            <a:ext cx="6480000" cy="360000"/>
          </a:xfrm>
        </p:spPr>
        <p:txBody>
          <a:bodyPr/>
          <a:lstStyle/>
          <a:p>
            <a:pPr algn="ctr"/>
            <a:r>
              <a:rPr lang="en-US" sz="1600" dirty="0" smtClean="0"/>
              <a:t>The Location of Content Provider Data Centers Matters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7232" y="4337532"/>
            <a:ext cx="6740769" cy="360850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>
              <a:spcBef>
                <a:spcPts val="0"/>
              </a:spcBef>
              <a:buClr>
                <a:srgbClr val="001135"/>
              </a:buClr>
            </a:pPr>
            <a:r>
              <a:rPr lang="en-US" sz="700" dirty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Notes:  Map only depicts major data center locations. These companies are also present at other locations. Planned locations are those expected to be active by 2017.</a:t>
            </a:r>
          </a:p>
          <a:p>
            <a:pPr marR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700" dirty="0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Source: TeleGeography from public sources.</a:t>
            </a:r>
          </a:p>
        </p:txBody>
      </p:sp>
      <p:pic>
        <p:nvPicPr>
          <p:cNvPr id="2" name="Picture 1" descr="data-centers-with-plan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90" y="1084387"/>
            <a:ext cx="4954221" cy="330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986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 Provider Myth</a:t>
            </a:r>
          </a:p>
        </p:txBody>
      </p:sp>
      <p:sp>
        <p:nvSpPr>
          <p:cNvPr id="3174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32000" y="886911"/>
            <a:ext cx="6480000" cy="360000"/>
          </a:xfrm>
        </p:spPr>
        <p:txBody>
          <a:bodyPr/>
          <a:lstStyle/>
          <a:p>
            <a:pPr algn="ctr"/>
            <a:r>
              <a:rPr lang="en-US" sz="1600" dirty="0" smtClean="0"/>
              <a:t>Data Centers-to-Users is Not Insignificant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6063" y="4366839"/>
            <a:ext cx="4171462" cy="2531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>
              <a:spcBef>
                <a:spcPts val="0"/>
              </a:spcBef>
              <a:buClr>
                <a:srgbClr val="001135"/>
              </a:buClr>
            </a:pPr>
            <a:r>
              <a:rPr lang="en-US" sz="700" dirty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Source: </a:t>
            </a:r>
            <a:r>
              <a:rPr lang="en-US" sz="700" dirty="0" err="1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Bikash</a:t>
            </a:r>
            <a:r>
              <a:rPr lang="en-US" sz="700" dirty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 </a:t>
            </a:r>
            <a:r>
              <a:rPr lang="en-US" sz="700" dirty="0" err="1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Kolay</a:t>
            </a:r>
            <a:r>
              <a:rPr lang="en-US" sz="700" dirty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, </a:t>
            </a:r>
            <a:r>
              <a:rPr lang="en-US" sz="700" dirty="0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Google</a:t>
            </a:r>
            <a:r>
              <a:rPr lang="en-US" sz="700" dirty="0" smtClean="0">
                <a:solidFill>
                  <a:srgbClr val="000000"/>
                </a:solidFill>
                <a:latin typeface="Helvetica"/>
                <a:ea typeface="Lucida Grande"/>
                <a:cs typeface="Helvetica"/>
              </a:rPr>
              <a:t>,  </a:t>
            </a:r>
            <a:r>
              <a:rPr lang="en-US" sz="700" dirty="0">
                <a:solidFill>
                  <a:srgbClr val="000000"/>
                </a:solidFill>
                <a:latin typeface="Helvetica"/>
                <a:ea typeface="Lucida Grande"/>
                <a:cs typeface="Helvetica"/>
              </a:rPr>
              <a:t>BTE </a:t>
            </a:r>
            <a:r>
              <a:rPr lang="en-US" sz="700" dirty="0" smtClean="0">
                <a:solidFill>
                  <a:srgbClr val="000000"/>
                </a:solidFill>
                <a:latin typeface="Helvetica"/>
                <a:ea typeface="Lucida Grande"/>
                <a:cs typeface="Helvetica"/>
              </a:rPr>
              <a:t>2015</a:t>
            </a:r>
            <a:endParaRPr lang="en-US" sz="700" dirty="0">
              <a:solidFill>
                <a:schemeClr val="tx2"/>
              </a:solidFill>
              <a:latin typeface="Helvetica"/>
              <a:ea typeface="Nokia Pure Text" panose="020B0503020202020204" pitchFamily="34" charset="0"/>
              <a:cs typeface="Helvetica"/>
            </a:endParaRPr>
          </a:p>
        </p:txBody>
      </p:sp>
      <p:pic>
        <p:nvPicPr>
          <p:cNvPr id="5" name="Picture 4" descr="Screen Shot 2016-04-11 at 10.04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365" y="1279766"/>
            <a:ext cx="3797271" cy="323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99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2419350" y="1997075"/>
            <a:ext cx="6480175" cy="720725"/>
          </a:xfrm>
          <a:prstGeom prst="rect">
            <a:avLst/>
          </a:prstGeom>
        </p:spPr>
        <p:txBody>
          <a:bodyPr anchor="ctr"/>
          <a:lstStyle/>
          <a:p>
            <a:pPr defTabSz="914400" fontAlgn="auto">
              <a:spcAft>
                <a:spcPts val="0"/>
              </a:spcAft>
              <a:defRPr/>
            </a:pPr>
            <a:r>
              <a:rPr lang="en-US" sz="2800" smtClean="0">
                <a:solidFill>
                  <a:schemeClr val="bg1"/>
                </a:solidFill>
                <a:ea typeface="+mj-ea"/>
                <a:cs typeface="Arial" pitchFamily="34" charset="0"/>
              </a:rPr>
              <a:t>Contents</a:t>
            </a:r>
            <a:endParaRPr lang="en-US" sz="2800">
              <a:solidFill>
                <a:schemeClr val="bg1"/>
              </a:solidFill>
              <a:ea typeface="+mj-ea"/>
              <a:cs typeface="Arial" pitchFamily="34" charset="0"/>
            </a:endParaRPr>
          </a:p>
        </p:txBody>
      </p:sp>
      <p:sp>
        <p:nvSpPr>
          <p:cNvPr id="266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Presenter Profile</a:t>
            </a:r>
          </a:p>
        </p:txBody>
      </p:sp>
      <p:pic>
        <p:nvPicPr>
          <p:cNvPr id="2" name="Picture Placeholder 1" descr="1301_untitled_005_Canon EOS 70D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9" b="7969"/>
          <a:stretch>
            <a:fillRect/>
          </a:stretch>
        </p:blipFill>
        <p:spPr/>
      </p:pic>
      <p:sp>
        <p:nvSpPr>
          <p:cNvPr id="27" name="Text Placeholder 2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Since joining the company in 2000, Mr. Mauldin has served as a principal analyst in many areas of TeleGeography’s research, including international Internet infrastructure, submarine cable systems, and bandwidth demand modeling.</a:t>
            </a:r>
          </a:p>
          <a:p>
            <a:r>
              <a:rPr lang="en-US" sz="1600" dirty="0" smtClean="0"/>
              <a:t>Alan made the </a:t>
            </a:r>
            <a:r>
              <a:rPr lang="en-US" sz="1600" dirty="0" err="1" smtClean="0"/>
              <a:t>Kessel</a:t>
            </a:r>
            <a:r>
              <a:rPr lang="en-US" sz="1600" dirty="0" smtClean="0"/>
              <a:t> run in less than 12 parsecs.</a:t>
            </a:r>
            <a:endParaRPr lang="en-US" sz="1600"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Alan Mauldin</a:t>
            </a:r>
          </a:p>
          <a:p>
            <a:r>
              <a:rPr lang="en-US" dirty="0" smtClean="0"/>
              <a:t>Research Director</a:t>
            </a:r>
          </a:p>
          <a:p>
            <a:r>
              <a:rPr lang="en-US" dirty="0" err="1" smtClean="0"/>
              <a:t>amauldin@telegeography.com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 Provider Myth</a:t>
            </a:r>
          </a:p>
        </p:txBody>
      </p:sp>
      <p:sp>
        <p:nvSpPr>
          <p:cNvPr id="3174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32000" y="906449"/>
            <a:ext cx="6480000" cy="360000"/>
          </a:xfrm>
        </p:spPr>
        <p:txBody>
          <a:bodyPr/>
          <a:lstStyle/>
          <a:p>
            <a:pPr algn="ctr"/>
            <a:r>
              <a:rPr lang="en-US" sz="1600" dirty="0" smtClean="0"/>
              <a:t>Data Centers-to-Users is Not Insignificant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6294" y="4376608"/>
            <a:ext cx="4171462" cy="2531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>
              <a:spcBef>
                <a:spcPts val="0"/>
              </a:spcBef>
              <a:buClr>
                <a:srgbClr val="001135"/>
              </a:buClr>
            </a:pPr>
            <a:r>
              <a:rPr lang="en-US" sz="700" dirty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Source: </a:t>
            </a:r>
            <a:r>
              <a:rPr lang="en-US" sz="700" dirty="0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Albert Greenburg, Microsoft, SDN for the Cloud, SIGCOMM 2015.</a:t>
            </a:r>
            <a:endParaRPr lang="en-US" sz="700" dirty="0">
              <a:solidFill>
                <a:schemeClr val="tx2"/>
              </a:solidFill>
              <a:latin typeface="Helvetica"/>
              <a:ea typeface="Nokia Pure Text" panose="020B0503020202020204" pitchFamily="34" charset="0"/>
              <a:cs typeface="Helvetica"/>
            </a:endParaRPr>
          </a:p>
        </p:txBody>
      </p:sp>
      <p:pic>
        <p:nvPicPr>
          <p:cNvPr id="2" name="Picture 1" descr="Microsoft network map 201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63" y="1269996"/>
            <a:ext cx="5522874" cy="310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77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53308" y="1670546"/>
            <a:ext cx="6037384" cy="2051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200" dirty="0" err="1" smtClean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3539" y="2452084"/>
            <a:ext cx="6037384" cy="2051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200" dirty="0" err="1" smtClean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43539" y="2256700"/>
            <a:ext cx="6037384" cy="2051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200" dirty="0" err="1" smtClean="0">
              <a:solidFill>
                <a:schemeClr val="bg1"/>
              </a:solidFill>
            </a:endParaRPr>
          </a:p>
        </p:txBody>
      </p:sp>
      <p:sp>
        <p:nvSpPr>
          <p:cNvPr id="31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 Provider Myth</a:t>
            </a:r>
          </a:p>
        </p:txBody>
      </p:sp>
      <p:sp>
        <p:nvSpPr>
          <p:cNvPr id="3174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39616" y="916218"/>
            <a:ext cx="8264769" cy="360000"/>
          </a:xfrm>
        </p:spPr>
        <p:txBody>
          <a:bodyPr/>
          <a:lstStyle/>
          <a:p>
            <a:pPr algn="ctr"/>
            <a:r>
              <a:rPr lang="en-US" sz="1600" dirty="0" smtClean="0"/>
              <a:t>Number of Countries per Region for Public or Private Peering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6525" y="4366839"/>
            <a:ext cx="4171462" cy="2531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>
              <a:spcBef>
                <a:spcPts val="0"/>
              </a:spcBef>
              <a:buClr>
                <a:srgbClr val="001135"/>
              </a:buClr>
            </a:pPr>
            <a:r>
              <a:rPr lang="en-US" sz="700" dirty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Source: </a:t>
            </a:r>
            <a:r>
              <a:rPr lang="en-US" sz="700" dirty="0" err="1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PeeringDb</a:t>
            </a:r>
            <a:r>
              <a:rPr lang="en-US" sz="700" dirty="0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, </a:t>
            </a:r>
            <a:r>
              <a:rPr lang="en-US" sz="700" dirty="0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  <a:hlinkClick r:id="rId2"/>
              </a:rPr>
              <a:t>www.peeringdb.com</a:t>
            </a:r>
            <a:r>
              <a:rPr lang="en-US" sz="700" dirty="0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, April 2016.</a:t>
            </a:r>
            <a:endParaRPr lang="en-US" sz="700" dirty="0">
              <a:solidFill>
                <a:schemeClr val="tx2"/>
              </a:solidFill>
              <a:latin typeface="Helvetica"/>
              <a:ea typeface="Nokia Pure Text" panose="020B0503020202020204" pitchFamily="34" charset="0"/>
              <a:cs typeface="Helvetic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893" y="1467345"/>
            <a:ext cx="5968215" cy="159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73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 Provider Myth</a:t>
            </a:r>
          </a:p>
        </p:txBody>
      </p:sp>
      <p:sp>
        <p:nvSpPr>
          <p:cNvPr id="3174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32000" y="916218"/>
            <a:ext cx="6480000" cy="360000"/>
          </a:xfrm>
        </p:spPr>
        <p:txBody>
          <a:bodyPr/>
          <a:lstStyle/>
          <a:p>
            <a:pPr algn="ctr"/>
            <a:r>
              <a:rPr lang="en-US" sz="1600" dirty="0" smtClean="0"/>
              <a:t>Private Networks’ Share of Bandwidth by Route, 2015</a:t>
            </a:r>
          </a:p>
        </p:txBody>
      </p:sp>
      <p:pic>
        <p:nvPicPr>
          <p:cNvPr id="3" name="Picture 2" descr="share by reg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218" y="1287335"/>
            <a:ext cx="6019565" cy="31188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6308" y="4366839"/>
            <a:ext cx="4259369" cy="2531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700" dirty="0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Source: TeleGeography</a:t>
            </a:r>
          </a:p>
        </p:txBody>
      </p:sp>
    </p:spTree>
    <p:extLst>
      <p:ext uri="{BB962C8B-B14F-4D97-AF65-F5344CB8AC3E}">
        <p14:creationId xmlns:p14="http://schemas.microsoft.com/office/powerpoint/2010/main" val="4112840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 Provider Myth</a:t>
            </a:r>
          </a:p>
        </p:txBody>
      </p:sp>
      <p:sp>
        <p:nvSpPr>
          <p:cNvPr id="29699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The Myth: Content providers need fiber pairs everywhere.</a:t>
            </a:r>
          </a:p>
          <a:p>
            <a:pPr>
              <a:buFont typeface="Arial"/>
              <a:buChar char="•"/>
            </a:pPr>
            <a:r>
              <a:rPr lang="en-US" dirty="0" smtClean="0"/>
              <a:t>Conclusion: Content providers’ may have fiber-pair level requirements for inter-data center routes and data center-large user bases, but not “everywhere”....yet.</a:t>
            </a:r>
          </a:p>
          <a:p>
            <a:pPr>
              <a:buFont typeface="Arial"/>
              <a:buChar char="•"/>
            </a:pPr>
            <a:r>
              <a:rPr lang="en-US" dirty="0" smtClean="0"/>
              <a:t>Status:</a:t>
            </a:r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3512">
            <a:off x="2462148" y="2309068"/>
            <a:ext cx="5736995" cy="1546739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557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Diversity Myth</a:t>
            </a:r>
          </a:p>
        </p:txBody>
      </p:sp>
      <p:sp>
        <p:nvSpPr>
          <p:cNvPr id="29699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The Myth: The global network has never been more resilient.</a:t>
            </a:r>
          </a:p>
          <a:p>
            <a:pPr>
              <a:buFont typeface="Arial"/>
              <a:buChar char="•"/>
            </a:pPr>
            <a:r>
              <a:rPr lang="en-US" dirty="0" smtClean="0"/>
              <a:t>Conclusion: ???</a:t>
            </a:r>
          </a:p>
          <a:p>
            <a:pPr>
              <a:buFont typeface="Arial"/>
              <a:buChar char="•"/>
            </a:pPr>
            <a:r>
              <a:rPr lang="en-US" dirty="0" smtClean="0"/>
              <a:t>Status: ???</a:t>
            </a:r>
          </a:p>
        </p:txBody>
      </p:sp>
    </p:spTree>
    <p:extLst>
      <p:ext uri="{BB962C8B-B14F-4D97-AF65-F5344CB8AC3E}">
        <p14:creationId xmlns:p14="http://schemas.microsoft.com/office/powerpoint/2010/main" val="2854899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Diversity Myth</a:t>
            </a:r>
            <a:endParaRPr lang="en-US" dirty="0" smtClean="0"/>
          </a:p>
        </p:txBody>
      </p:sp>
      <p:pic>
        <p:nvPicPr>
          <p:cNvPr id="2" name="Picture 1" descr="1924 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69" y="1694621"/>
            <a:ext cx="3814994" cy="2498821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4462" y="1366467"/>
            <a:ext cx="3800230" cy="548298"/>
          </a:xfrm>
        </p:spPr>
        <p:txBody>
          <a:bodyPr/>
          <a:lstStyle/>
          <a:p>
            <a:pPr algn="ctr"/>
            <a:r>
              <a:rPr lang="en-US" sz="1600" dirty="0" smtClean="0"/>
              <a:t>1924</a:t>
            </a:r>
            <a:endParaRPr lang="en-US" sz="1600" dirty="0"/>
          </a:p>
        </p:txBody>
      </p:sp>
      <p:pic>
        <p:nvPicPr>
          <p:cNvPr id="5" name="Picture 4" descr="Screen Shot 2016-03-29 at 1.41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86" y="1720235"/>
            <a:ext cx="4484270" cy="2431688"/>
          </a:xfrm>
          <a:prstGeom prst="rect">
            <a:avLst/>
          </a:prstGeom>
        </p:spPr>
      </p:pic>
      <p:sp>
        <p:nvSpPr>
          <p:cNvPr id="6" name="Text Placeholder 3"/>
          <p:cNvSpPr txBox="1">
            <a:spLocks/>
          </p:cNvSpPr>
          <p:nvPr/>
        </p:nvSpPr>
        <p:spPr>
          <a:xfrm>
            <a:off x="4503615" y="1366467"/>
            <a:ext cx="4493847" cy="470144"/>
          </a:xfrm>
          <a:prstGeom prst="rect">
            <a:avLst/>
          </a:prstGeom>
        </p:spPr>
        <p:txBody>
          <a:bodyPr lIns="90000" tIns="0" rIns="9000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000" kern="1200">
                <a:solidFill>
                  <a:srgbClr val="4A206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1pPr>
            <a:lvl2pPr marL="458788" indent="-228600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Lucida Grande"/>
              <a:buChar char="-"/>
              <a:defRPr sz="28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2pPr>
            <a:lvl3pPr marL="684213" indent="-225425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3pPr>
            <a:lvl4pPr marL="912813" indent="-228600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Lucida Grande"/>
              <a:buChar char="-"/>
              <a:defRPr sz="20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4pPr>
            <a:lvl5pPr marL="1143000" indent="-230188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2016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44215" y="4376608"/>
            <a:ext cx="4171462" cy="2531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700" dirty="0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Source: International Telegraph Bureau, Bern, Switzerland, 1924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25446" y="4376608"/>
            <a:ext cx="4171462" cy="2531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700" dirty="0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Source: </a:t>
            </a:r>
            <a:r>
              <a:rPr lang="en-US" sz="700" dirty="0" err="1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TeleGeography’s</a:t>
            </a:r>
            <a:r>
              <a:rPr lang="en-US" sz="700" dirty="0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 Interactive Submarine Cable Map (</a:t>
            </a:r>
            <a:r>
              <a:rPr lang="en-US" sz="700" dirty="0" err="1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www.submarinecablemap.com</a:t>
            </a:r>
            <a:r>
              <a:rPr lang="en-US" sz="700" dirty="0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)</a:t>
            </a: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2520000" y="720838"/>
            <a:ext cx="6480000" cy="360000"/>
          </a:xfrm>
          <a:prstGeom prst="rect">
            <a:avLst/>
          </a:prstGeom>
        </p:spPr>
        <p:txBody>
          <a:bodyPr lIns="90000" tIns="0" rIns="9000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000" kern="1200">
                <a:solidFill>
                  <a:srgbClr val="4A206A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1pPr>
            <a:lvl2pPr marL="458788" indent="-228600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Lucida Grande"/>
              <a:buChar char="-"/>
              <a:defRPr sz="28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2pPr>
            <a:lvl3pPr marL="684213" indent="-225425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3pPr>
            <a:lvl4pPr marL="912813" indent="-228600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Lucida Grande"/>
              <a:buChar char="-"/>
              <a:defRPr sz="20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4pPr>
            <a:lvl5pPr marL="1143000" indent="-230188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Methodology</a:t>
            </a:r>
          </a:p>
        </p:txBody>
      </p:sp>
    </p:spTree>
    <p:extLst>
      <p:ext uri="{BB962C8B-B14F-4D97-AF65-F5344CB8AC3E}">
        <p14:creationId xmlns:p14="http://schemas.microsoft.com/office/powerpoint/2010/main" val="1154311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Diversity Myth</a:t>
            </a:r>
            <a:endParaRPr lang="en-US" dirty="0" smtClean="0"/>
          </a:p>
        </p:txBody>
      </p:sp>
      <p:sp>
        <p:nvSpPr>
          <p:cNvPr id="31748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Northern Trans-Pacific</a:t>
            </a:r>
          </a:p>
        </p:txBody>
      </p:sp>
      <p:pic>
        <p:nvPicPr>
          <p:cNvPr id="2" name="Picture 1" descr="Screen Shot 2016-04-01 at 12.57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77" y="1638300"/>
            <a:ext cx="3048000" cy="2565400"/>
          </a:xfrm>
          <a:prstGeom prst="rect">
            <a:avLst/>
          </a:prstGeom>
        </p:spPr>
      </p:pic>
      <p:pic>
        <p:nvPicPr>
          <p:cNvPr id="3" name="Picture 2" descr="transpac 20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84" y="1635014"/>
            <a:ext cx="3288404" cy="25559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1077" y="1240694"/>
            <a:ext cx="3048000" cy="3916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1600" dirty="0" smtClean="0">
                <a:solidFill>
                  <a:schemeClr val="tx2"/>
                </a:solidFill>
                <a:latin typeface="+mn-lt"/>
                <a:ea typeface="Nokia Pure Text" panose="020B0503020202020204" pitchFamily="34" charset="0"/>
                <a:cs typeface="Nokia Pure Headline Light"/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75385" y="1240694"/>
            <a:ext cx="3255840" cy="3916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1600" dirty="0" smtClean="0">
                <a:solidFill>
                  <a:schemeClr val="tx2"/>
                </a:solidFill>
                <a:latin typeface="Arial"/>
                <a:ea typeface="Nokia Pure Text" panose="020B0503020202020204" pitchFamily="34" charset="0"/>
                <a:cs typeface="Arial"/>
              </a:rPr>
              <a:t>11 (+ 4 planned)</a:t>
            </a:r>
          </a:p>
        </p:txBody>
      </p:sp>
    </p:spTree>
    <p:extLst>
      <p:ext uri="{BB962C8B-B14F-4D97-AF65-F5344CB8AC3E}">
        <p14:creationId xmlns:p14="http://schemas.microsoft.com/office/powerpoint/2010/main" val="809337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Diversity Myth</a:t>
            </a:r>
            <a:endParaRPr lang="en-US" dirty="0" smtClean="0"/>
          </a:p>
        </p:txBody>
      </p:sp>
      <p:sp>
        <p:nvSpPr>
          <p:cNvPr id="31748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U.S.-Brazil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1250463"/>
            <a:ext cx="3214077" cy="3916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1600" dirty="0" smtClean="0">
                <a:solidFill>
                  <a:schemeClr val="tx2"/>
                </a:solidFill>
                <a:latin typeface="Arial"/>
                <a:ea typeface="Nokia Pure Text" panose="020B0503020202020204" pitchFamily="34" charset="0"/>
                <a:cs typeface="Arial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60462" y="1250463"/>
            <a:ext cx="3116383" cy="3916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1600" dirty="0">
                <a:solidFill>
                  <a:schemeClr val="tx2"/>
                </a:solidFill>
                <a:latin typeface="Arial"/>
                <a:ea typeface="Nokia Pure Text" panose="020B0503020202020204" pitchFamily="34" charset="0"/>
                <a:cs typeface="Arial"/>
              </a:rPr>
              <a:t>6</a:t>
            </a:r>
            <a:r>
              <a:rPr lang="en-US" sz="1600" dirty="0" smtClean="0">
                <a:solidFill>
                  <a:schemeClr val="tx2"/>
                </a:solidFill>
                <a:latin typeface="Arial"/>
                <a:ea typeface="Nokia Pure Text" panose="020B0503020202020204" pitchFamily="34" charset="0"/>
                <a:cs typeface="Arial"/>
              </a:rPr>
              <a:t> (+ 3 planned) </a:t>
            </a:r>
          </a:p>
        </p:txBody>
      </p:sp>
      <p:pic>
        <p:nvPicPr>
          <p:cNvPr id="5" name="Picture 4" descr="brazil-19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98" y="1627552"/>
            <a:ext cx="3237702" cy="2543909"/>
          </a:xfrm>
          <a:prstGeom prst="rect">
            <a:avLst/>
          </a:prstGeom>
        </p:spPr>
      </p:pic>
      <p:pic>
        <p:nvPicPr>
          <p:cNvPr id="6" name="Picture 5" descr="brazil-20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277" y="1658816"/>
            <a:ext cx="3001108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09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Diversity Myth</a:t>
            </a:r>
            <a:endParaRPr lang="en-US" dirty="0" smtClean="0"/>
          </a:p>
        </p:txBody>
      </p:sp>
      <p:sp>
        <p:nvSpPr>
          <p:cNvPr id="31748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Hong Kong-Singapore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0615" y="1221156"/>
            <a:ext cx="2999154" cy="3916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1600" dirty="0" smtClean="0">
                <a:solidFill>
                  <a:schemeClr val="tx2"/>
                </a:solidFill>
                <a:latin typeface="Arial"/>
                <a:ea typeface="Nokia Pure Text" panose="020B0503020202020204" pitchFamily="34" charset="0"/>
                <a:cs typeface="Arial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21924" y="1221156"/>
            <a:ext cx="2754922" cy="3916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1600" dirty="0" smtClean="0">
                <a:solidFill>
                  <a:schemeClr val="tx2"/>
                </a:solidFill>
                <a:latin typeface="Arial"/>
                <a:ea typeface="Nokia Pure Text" panose="020B0503020202020204" pitchFamily="34" charset="0"/>
                <a:cs typeface="Arial"/>
              </a:rPr>
              <a:t>10 (+ 2 planned) </a:t>
            </a:r>
          </a:p>
        </p:txBody>
      </p:sp>
      <p:pic>
        <p:nvPicPr>
          <p:cNvPr id="2" name="Picture 1" descr="Screen Shot 2016-04-07 at 11.57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92" y="1617296"/>
            <a:ext cx="3006296" cy="2603012"/>
          </a:xfrm>
          <a:prstGeom prst="rect">
            <a:avLst/>
          </a:prstGeom>
        </p:spPr>
      </p:pic>
      <p:pic>
        <p:nvPicPr>
          <p:cNvPr id="3" name="Picture 2" descr="Screen Shot 2016-04-07 at 11.58.2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500" y="1670784"/>
            <a:ext cx="2747346" cy="256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34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Diversity Myth</a:t>
            </a:r>
            <a:endParaRPr lang="en-US" dirty="0" smtClean="0"/>
          </a:p>
        </p:txBody>
      </p:sp>
      <p:sp>
        <p:nvSpPr>
          <p:cNvPr id="31748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India-SE Asia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1076" y="1338384"/>
            <a:ext cx="2979615" cy="3916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1600" dirty="0" smtClean="0">
                <a:solidFill>
                  <a:schemeClr val="tx2"/>
                </a:solidFill>
                <a:latin typeface="Arial"/>
                <a:ea typeface="Nokia Pure Text" panose="020B0503020202020204" pitchFamily="34" charset="0"/>
                <a:cs typeface="Arial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08769" y="1338384"/>
            <a:ext cx="3663461" cy="3916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1600" dirty="0" smtClean="0">
                <a:solidFill>
                  <a:schemeClr val="tx2"/>
                </a:solidFill>
                <a:latin typeface="Arial"/>
                <a:ea typeface="Nokia Pure Text" panose="020B0503020202020204" pitchFamily="34" charset="0"/>
                <a:cs typeface="Arial"/>
              </a:rPr>
              <a:t>6 (+2 planned)</a:t>
            </a:r>
          </a:p>
        </p:txBody>
      </p:sp>
      <p:pic>
        <p:nvPicPr>
          <p:cNvPr id="5" name="Picture 4" descr="Screen Shot 2016-04-07 at 12.0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76" y="1773048"/>
            <a:ext cx="2979615" cy="2461422"/>
          </a:xfrm>
          <a:prstGeom prst="rect">
            <a:avLst/>
          </a:prstGeom>
        </p:spPr>
      </p:pic>
      <p:pic>
        <p:nvPicPr>
          <p:cNvPr id="6" name="Picture 5" descr="Screen Shot 2016-04-07 at 12.04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829" y="1773048"/>
            <a:ext cx="3666402" cy="238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28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2419350" y="1997075"/>
            <a:ext cx="6480175" cy="720725"/>
          </a:xfrm>
          <a:prstGeom prst="rect">
            <a:avLst/>
          </a:prstGeom>
        </p:spPr>
        <p:txBody>
          <a:bodyPr anchor="ctr"/>
          <a:lstStyle/>
          <a:p>
            <a:pPr defTabSz="914400" fontAlgn="auto">
              <a:spcAft>
                <a:spcPts val="0"/>
              </a:spcAft>
              <a:defRPr/>
            </a:pPr>
            <a:r>
              <a:rPr lang="en-US" sz="2800" smtClean="0">
                <a:solidFill>
                  <a:schemeClr val="bg1"/>
                </a:solidFill>
                <a:ea typeface="+mj-ea"/>
                <a:cs typeface="Arial" pitchFamily="34" charset="0"/>
              </a:rPr>
              <a:t>Contents</a:t>
            </a:r>
            <a:endParaRPr lang="en-US" sz="2800">
              <a:solidFill>
                <a:schemeClr val="bg1"/>
              </a:solidFill>
              <a:ea typeface="+mj-ea"/>
              <a:cs typeface="Arial" pitchFamily="34" charset="0"/>
            </a:endParaRPr>
          </a:p>
        </p:txBody>
      </p:sp>
      <p:sp>
        <p:nvSpPr>
          <p:cNvPr id="266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Presenter Profile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1"/>
          </p:nvPr>
        </p:nvSpPr>
        <p:spPr>
          <a:xfrm>
            <a:off x="2072079" y="1728000"/>
            <a:ext cx="5968000" cy="1728000"/>
          </a:xfrm>
        </p:spPr>
        <p:txBody>
          <a:bodyPr>
            <a:normAutofit/>
          </a:bodyPr>
          <a:lstStyle/>
          <a:p>
            <a:r>
              <a:rPr lang="en-US" sz="1600" dirty="0"/>
              <a:t>Since joining TeleGeography in 1996, Tim has served as a principal analyst in most areas of research, including network infrastructure, bandwidth demand modeling, cross-border traffic flows, and telecom services pricing. </a:t>
            </a:r>
          </a:p>
          <a:p>
            <a:r>
              <a:rPr lang="en-US" sz="1600" dirty="0" smtClean="0"/>
              <a:t>Tim has the death sentence on 12 star systems.</a:t>
            </a:r>
            <a:endParaRPr lang="en-US" sz="1600" dirty="0"/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Tim Stronge</a:t>
            </a:r>
          </a:p>
          <a:p>
            <a:r>
              <a:rPr lang="en-US" dirty="0" smtClean="0"/>
              <a:t>VP—Research</a:t>
            </a:r>
          </a:p>
          <a:p>
            <a:r>
              <a:rPr lang="en-US" dirty="0" err="1" smtClean="0"/>
              <a:t>tstronge@telegeography.com</a:t>
            </a:r>
            <a:endParaRPr lang="en-US" dirty="0"/>
          </a:p>
        </p:txBody>
      </p:sp>
      <p:pic>
        <p:nvPicPr>
          <p:cNvPr id="9" name="Picture Placeholder 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" t="11458" r="7733" b="14028"/>
          <a:stretch/>
        </p:blipFill>
        <p:spPr>
          <a:xfrm>
            <a:off x="540731" y="1738923"/>
            <a:ext cx="1371600" cy="1719385"/>
          </a:xfrm>
        </p:spPr>
      </p:pic>
    </p:spTree>
    <p:extLst>
      <p:ext uri="{BB962C8B-B14F-4D97-AF65-F5344CB8AC3E}">
        <p14:creationId xmlns:p14="http://schemas.microsoft.com/office/powerpoint/2010/main" val="600350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Diversity Myth</a:t>
            </a:r>
            <a:endParaRPr lang="en-US" dirty="0" smtClean="0"/>
          </a:p>
        </p:txBody>
      </p:sp>
      <p:sp>
        <p:nvSpPr>
          <p:cNvPr id="31748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Europe-Egypt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8000" y="1357922"/>
            <a:ext cx="3448538" cy="3916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1600" dirty="0" smtClean="0">
                <a:solidFill>
                  <a:schemeClr val="tx2"/>
                </a:solidFill>
                <a:latin typeface="Arial"/>
                <a:ea typeface="Nokia Pure Text" panose="020B0503020202020204" pitchFamily="34" charset="0"/>
                <a:cs typeface="Arial"/>
              </a:rPr>
              <a:t>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48386" y="1357922"/>
            <a:ext cx="2881922" cy="3916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1600" dirty="0" smtClean="0">
                <a:solidFill>
                  <a:schemeClr val="tx2"/>
                </a:solidFill>
                <a:latin typeface="Arial"/>
                <a:ea typeface="Nokia Pure Text" panose="020B0503020202020204" pitchFamily="34" charset="0"/>
                <a:cs typeface="Arial"/>
              </a:rPr>
              <a:t>8 (+2 planned)</a:t>
            </a:r>
          </a:p>
        </p:txBody>
      </p:sp>
      <p:pic>
        <p:nvPicPr>
          <p:cNvPr id="2" name="Picture 1" descr="Screen Shot 2016-04-07 at 12.26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10" y="1805841"/>
            <a:ext cx="3454621" cy="2297235"/>
          </a:xfrm>
          <a:prstGeom prst="rect">
            <a:avLst/>
          </a:prstGeom>
        </p:spPr>
      </p:pic>
      <p:pic>
        <p:nvPicPr>
          <p:cNvPr id="3" name="Picture 2" descr="Screen Shot 2016-04-07 at 12.27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818" y="1805841"/>
            <a:ext cx="2879481" cy="225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87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Diversity Myth</a:t>
            </a:r>
            <a:endParaRPr lang="en-US" dirty="0" smtClean="0"/>
          </a:p>
        </p:txBody>
      </p:sp>
      <p:sp>
        <p:nvSpPr>
          <p:cNvPr id="31748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Trans-Tasman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9846" y="1279770"/>
            <a:ext cx="3692769" cy="3916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1600" dirty="0" smtClean="0">
                <a:solidFill>
                  <a:schemeClr val="tx2"/>
                </a:solidFill>
                <a:latin typeface="Arial"/>
                <a:ea typeface="Nokia Pure Text" panose="020B0503020202020204" pitchFamily="34" charset="0"/>
                <a:cs typeface="Arial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0385" y="1279770"/>
            <a:ext cx="3890839" cy="3916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1600" dirty="0" smtClean="0">
                <a:solidFill>
                  <a:schemeClr val="tx2"/>
                </a:solidFill>
                <a:latin typeface="Arial"/>
                <a:ea typeface="Nokia Pure Text" panose="020B0503020202020204" pitchFamily="34" charset="0"/>
                <a:cs typeface="Arial"/>
              </a:rPr>
              <a:t>2 (+2 planned)</a:t>
            </a:r>
          </a:p>
        </p:txBody>
      </p:sp>
      <p:pic>
        <p:nvPicPr>
          <p:cNvPr id="2" name="Picture 1" descr="Screen Shot 2016-04-07 at 12.22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46" y="1688121"/>
            <a:ext cx="3692698" cy="2639647"/>
          </a:xfrm>
          <a:prstGeom prst="rect">
            <a:avLst/>
          </a:prstGeom>
        </p:spPr>
      </p:pic>
      <p:pic>
        <p:nvPicPr>
          <p:cNvPr id="3" name="Picture 2" descr="Screen Shot 2016-04-07 at 12.23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301" y="1709616"/>
            <a:ext cx="3880468" cy="258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40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Diversity Myth</a:t>
            </a:r>
            <a:endParaRPr lang="en-US" dirty="0" smtClean="0"/>
          </a:p>
        </p:txBody>
      </p:sp>
      <p:sp>
        <p:nvSpPr>
          <p:cNvPr id="31748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South America-Africa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2923" y="1289539"/>
            <a:ext cx="3331308" cy="3916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1600" dirty="0" smtClean="0">
                <a:solidFill>
                  <a:schemeClr val="tx2"/>
                </a:solidFill>
                <a:latin typeface="Arial"/>
                <a:ea typeface="Nokia Pure Text" panose="020B0503020202020204" pitchFamily="34" charset="0"/>
                <a:cs typeface="Arial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94385" y="1289539"/>
            <a:ext cx="3546229" cy="3916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1600" dirty="0" smtClean="0">
                <a:solidFill>
                  <a:schemeClr val="tx2"/>
                </a:solidFill>
                <a:latin typeface="Arial"/>
                <a:ea typeface="Nokia Pure Text" panose="020B0503020202020204" pitchFamily="34" charset="0"/>
                <a:cs typeface="Arial"/>
              </a:rPr>
              <a:t>1 (+2 planned)</a:t>
            </a:r>
          </a:p>
        </p:txBody>
      </p:sp>
      <p:pic>
        <p:nvPicPr>
          <p:cNvPr id="2" name="Picture 1" descr="Screen Shot 2016-04-07 at 12.06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615" y="1729154"/>
            <a:ext cx="3565769" cy="2591164"/>
          </a:xfrm>
          <a:prstGeom prst="rect">
            <a:avLst/>
          </a:prstGeom>
        </p:spPr>
      </p:pic>
      <p:pic>
        <p:nvPicPr>
          <p:cNvPr id="3" name="Picture 2" descr="Screen Shot 2016-04-07 at 12.06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67" y="1729154"/>
            <a:ext cx="3338867" cy="267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62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Diversity Myth</a:t>
            </a:r>
            <a:endParaRPr lang="en-US" dirty="0" smtClean="0"/>
          </a:p>
        </p:txBody>
      </p:sp>
      <p:sp>
        <p:nvSpPr>
          <p:cNvPr id="31748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Northern Trans-Atlantic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8923" y="1299308"/>
            <a:ext cx="3634154" cy="3916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1600" dirty="0" smtClean="0">
                <a:solidFill>
                  <a:schemeClr val="tx2"/>
                </a:solidFill>
                <a:latin typeface="Arial"/>
                <a:ea typeface="Nokia Pure Text" panose="020B0503020202020204" pitchFamily="34" charset="0"/>
                <a:cs typeface="Arial"/>
              </a:rPr>
              <a:t>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4846" y="1299308"/>
            <a:ext cx="3656379" cy="3916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1600" dirty="0" smtClean="0">
                <a:solidFill>
                  <a:schemeClr val="tx2"/>
                </a:solidFill>
                <a:latin typeface="Arial"/>
                <a:ea typeface="Nokia Pure Text" panose="020B0503020202020204" pitchFamily="34" charset="0"/>
                <a:cs typeface="Arial"/>
              </a:rPr>
              <a:t>15</a:t>
            </a:r>
          </a:p>
        </p:txBody>
      </p:sp>
      <p:pic>
        <p:nvPicPr>
          <p:cNvPr id="5" name="Picture 4" descr="Screen Shot 2016-04-07 at 12.07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846" y="1758462"/>
            <a:ext cx="3604703" cy="2569468"/>
          </a:xfrm>
          <a:prstGeom prst="rect">
            <a:avLst/>
          </a:prstGeom>
        </p:spPr>
      </p:pic>
      <p:pic>
        <p:nvPicPr>
          <p:cNvPr id="6" name="Picture 5" descr="Screen Shot 2016-04-07 at 12.08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72" y="1758462"/>
            <a:ext cx="3633893" cy="261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54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Diversity Myth</a:t>
            </a:r>
            <a:endParaRPr lang="en-US" dirty="0" smtClean="0"/>
          </a:p>
        </p:txBody>
      </p:sp>
      <p:sp>
        <p:nvSpPr>
          <p:cNvPr id="3174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32000" y="906449"/>
            <a:ext cx="6480000" cy="360000"/>
          </a:xfrm>
        </p:spPr>
        <p:txBody>
          <a:bodyPr/>
          <a:lstStyle/>
          <a:p>
            <a:pPr algn="ctr"/>
            <a:r>
              <a:rPr lang="en-US" sz="1600" dirty="0" smtClean="0"/>
              <a:t>And the winner is.....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379" y="1338382"/>
            <a:ext cx="5645243" cy="31017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308" y="4366839"/>
            <a:ext cx="4259369" cy="2531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700" dirty="0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Source: TeleGeography</a:t>
            </a:r>
          </a:p>
        </p:txBody>
      </p:sp>
    </p:spTree>
    <p:extLst>
      <p:ext uri="{BB962C8B-B14F-4D97-AF65-F5344CB8AC3E}">
        <p14:creationId xmlns:p14="http://schemas.microsoft.com/office/powerpoint/2010/main" val="573457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Diversity Myth</a:t>
            </a:r>
            <a:endParaRPr lang="en-US" dirty="0" smtClean="0"/>
          </a:p>
        </p:txBody>
      </p:sp>
      <p:sp>
        <p:nvSpPr>
          <p:cNvPr id="3174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32000" y="877142"/>
            <a:ext cx="6480000" cy="360000"/>
          </a:xfrm>
        </p:spPr>
        <p:txBody>
          <a:bodyPr/>
          <a:lstStyle/>
          <a:p>
            <a:pPr algn="ctr"/>
            <a:r>
              <a:rPr lang="en-US" sz="1600" dirty="0" smtClean="0"/>
              <a:t>Investment Surging in New Systems</a:t>
            </a:r>
          </a:p>
        </p:txBody>
      </p:sp>
      <p:pic>
        <p:nvPicPr>
          <p:cNvPr id="2" name="Picture 1" descr="investm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886" y="1250462"/>
            <a:ext cx="6028229" cy="30276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218" y="4230073"/>
            <a:ext cx="6496552" cy="468572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>
              <a:spcBef>
                <a:spcPts val="0"/>
              </a:spcBef>
              <a:buClr>
                <a:srgbClr val="001135"/>
              </a:buClr>
            </a:pPr>
            <a:r>
              <a:rPr lang="en-US" sz="700" dirty="0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Notes: </a:t>
            </a:r>
            <a:r>
              <a:rPr lang="en-US" sz="700" dirty="0">
                <a:solidFill>
                  <a:srgbClr val="000000"/>
                </a:solidFill>
                <a:latin typeface="Helvetica"/>
                <a:ea typeface="Lucida Grande"/>
                <a:cs typeface="Helvetica"/>
              </a:rPr>
              <a:t>Construction costs based on the year that the cable entered service. Construction costs exclude the cost of subsequent capacity upgrades and annual O&amp;M. 2016-</a:t>
            </a:r>
            <a:r>
              <a:rPr lang="en-US" sz="700" dirty="0" smtClean="0">
                <a:solidFill>
                  <a:srgbClr val="000000"/>
                </a:solidFill>
                <a:latin typeface="Helvetica"/>
                <a:ea typeface="Lucida Grande"/>
                <a:cs typeface="Helvetica"/>
              </a:rPr>
              <a:t>2018 </a:t>
            </a:r>
            <a:r>
              <a:rPr lang="en-US" sz="700" dirty="0">
                <a:solidFill>
                  <a:srgbClr val="000000"/>
                </a:solidFill>
                <a:latin typeface="Helvetica"/>
                <a:ea typeface="Lucida Grande"/>
                <a:cs typeface="Helvetica"/>
              </a:rPr>
              <a:t>construction costs based on announced contract values and TeleGeography estimates</a:t>
            </a:r>
            <a:r>
              <a:rPr lang="en-US" sz="700" dirty="0" smtClean="0">
                <a:solidFill>
                  <a:srgbClr val="000000"/>
                </a:solidFill>
                <a:latin typeface="Helvetica"/>
                <a:ea typeface="Lucida Grande"/>
                <a:cs typeface="Helvetica"/>
              </a:rPr>
              <a:t>. Not all planned cable may be constructed.</a:t>
            </a:r>
            <a:endParaRPr lang="en-US" sz="700" dirty="0" smtClean="0">
              <a:solidFill>
                <a:schemeClr val="tx2"/>
              </a:solidFill>
              <a:latin typeface="Helvetica"/>
              <a:ea typeface="Nokia Pure Text" panose="020B0503020202020204" pitchFamily="34" charset="0"/>
              <a:cs typeface="Helvetica"/>
            </a:endParaRPr>
          </a:p>
          <a:p>
            <a:pPr marR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700" dirty="0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Source: TeleGeography</a:t>
            </a:r>
          </a:p>
        </p:txBody>
      </p:sp>
    </p:spTree>
    <p:extLst>
      <p:ext uri="{BB962C8B-B14F-4D97-AF65-F5344CB8AC3E}">
        <p14:creationId xmlns:p14="http://schemas.microsoft.com/office/powerpoint/2010/main" val="562122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Diversity Myth</a:t>
            </a:r>
            <a:endParaRPr lang="en-US" dirty="0" smtClean="0"/>
          </a:p>
        </p:txBody>
      </p:sp>
      <p:sp>
        <p:nvSpPr>
          <p:cNvPr id="29699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The Myth: The global network has never been more resilient.</a:t>
            </a:r>
          </a:p>
          <a:p>
            <a:pPr>
              <a:buFont typeface="Arial"/>
              <a:buChar char="•"/>
            </a:pPr>
            <a:r>
              <a:rPr lang="en-US" dirty="0" smtClean="0"/>
              <a:t>Conclusion: Many, but not all, routes have more cables now compared to the age of the telegraph.</a:t>
            </a:r>
          </a:p>
          <a:p>
            <a:pPr>
              <a:buFont typeface="Arial"/>
              <a:buChar char="•"/>
            </a:pPr>
            <a:r>
              <a:rPr lang="en-US" dirty="0" smtClean="0"/>
              <a:t>Status: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7990">
            <a:off x="2430517" y="2256588"/>
            <a:ext cx="5752616" cy="155095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67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Netflix Myth</a:t>
            </a:r>
          </a:p>
        </p:txBody>
      </p:sp>
      <p:sp>
        <p:nvSpPr>
          <p:cNvPr id="29699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The Myth: Netflix has huge subsea capacity requirements</a:t>
            </a:r>
          </a:p>
          <a:p>
            <a:pPr>
              <a:buFont typeface="Arial"/>
              <a:buChar char="•"/>
            </a:pPr>
            <a:r>
              <a:rPr lang="en-US" dirty="0" smtClean="0"/>
              <a:t>Conclusion: ???</a:t>
            </a:r>
          </a:p>
          <a:p>
            <a:pPr>
              <a:buFont typeface="Arial"/>
              <a:buChar char="•"/>
            </a:pPr>
            <a:r>
              <a:rPr lang="en-US" dirty="0" smtClean="0"/>
              <a:t>Status: ???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77507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Netflix Myth</a:t>
            </a:r>
            <a:endParaRPr lang="en-US" dirty="0" smtClean="0"/>
          </a:p>
        </p:txBody>
      </p:sp>
      <p:sp>
        <p:nvSpPr>
          <p:cNvPr id="2969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12000" y="1191846"/>
            <a:ext cx="7920000" cy="3344154"/>
          </a:xfrm>
        </p:spPr>
        <p:txBody>
          <a:bodyPr/>
          <a:lstStyle/>
          <a:p>
            <a:r>
              <a:rPr lang="en-US" dirty="0" smtClean="0"/>
              <a:t>Netflix does account for a large amount of end-user traffic.</a:t>
            </a:r>
          </a:p>
          <a:p>
            <a:pPr lvl="1"/>
            <a:r>
              <a:rPr lang="en-US" dirty="0" smtClean="0"/>
              <a:t>Netflix accounts for 37% of North American downstream traffic and 20% in the UK and Ireland (Source: </a:t>
            </a:r>
            <a:r>
              <a:rPr lang="en-US" dirty="0" err="1" smtClean="0"/>
              <a:t>Sandvine</a:t>
            </a:r>
            <a:r>
              <a:rPr lang="en-US" dirty="0" smtClean="0"/>
              <a:t>).</a:t>
            </a:r>
          </a:p>
          <a:p>
            <a:pPr marL="266700" lvl="1" indent="0">
              <a:buNone/>
            </a:pPr>
            <a:endParaRPr lang="en-US" dirty="0" smtClean="0"/>
          </a:p>
          <a:p>
            <a:r>
              <a:rPr lang="en-US" dirty="0" smtClean="0"/>
              <a:t>Netflix is expanding rapidly.</a:t>
            </a:r>
          </a:p>
          <a:p>
            <a:pPr lvl="1"/>
            <a:r>
              <a:rPr lang="en-US" dirty="0" smtClean="0"/>
              <a:t>Already in 60 countries now.</a:t>
            </a:r>
          </a:p>
          <a:p>
            <a:pPr lvl="1"/>
            <a:r>
              <a:rPr lang="en-US" dirty="0" smtClean="0"/>
              <a:t>Plans to enter 130 new countries by end of 2016.</a:t>
            </a:r>
          </a:p>
          <a:p>
            <a:pPr lvl="2"/>
            <a:endParaRPr lang="en-US" dirty="0" smtClean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520000" y="720838"/>
            <a:ext cx="6480000" cy="360000"/>
          </a:xfrm>
          <a:prstGeom prst="rect">
            <a:avLst/>
          </a:prstGeom>
        </p:spPr>
        <p:txBody>
          <a:bodyPr/>
          <a:lstStyle>
            <a:lvl1pPr marL="230188" indent="-230188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458788" indent="-228600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Lucida Grande"/>
              <a:buChar char="-"/>
              <a:defRPr sz="28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2pPr>
            <a:lvl3pPr marL="684213" indent="-225425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3pPr>
            <a:lvl4pPr marL="912813" indent="-228600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Lucida Grande"/>
              <a:buChar char="-"/>
              <a:defRPr sz="20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4pPr>
            <a:lvl5pPr marL="1143000" indent="-230188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Aft>
                <a:spcPts val="0"/>
              </a:spcAft>
              <a:buNone/>
            </a:pPr>
            <a:r>
              <a:rPr lang="en-US" sz="2000" dirty="0">
                <a:solidFill>
                  <a:srgbClr val="4A206A"/>
                </a:solidFill>
                <a:latin typeface="Arial" pitchFamily="34" charset="0"/>
                <a:cs typeface="Arial" pitchFamily="34" charset="0"/>
              </a:rPr>
              <a:t>Origin of the myth</a:t>
            </a:r>
          </a:p>
        </p:txBody>
      </p:sp>
    </p:spTree>
    <p:extLst>
      <p:ext uri="{BB962C8B-B14F-4D97-AF65-F5344CB8AC3E}">
        <p14:creationId xmlns:p14="http://schemas.microsoft.com/office/powerpoint/2010/main" val="883173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Netflix Myth</a:t>
            </a:r>
            <a:endParaRPr lang="en-US" dirty="0" smtClean="0"/>
          </a:p>
        </p:txBody>
      </p:sp>
      <p:sp>
        <p:nvSpPr>
          <p:cNvPr id="29699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What does this have to do with submarine cables?</a:t>
            </a:r>
          </a:p>
          <a:p>
            <a:pPr lvl="1"/>
            <a:r>
              <a:rPr lang="en-US" dirty="0" smtClean="0"/>
              <a:t>Not too much.</a:t>
            </a:r>
          </a:p>
          <a:p>
            <a:pPr lvl="1"/>
            <a:r>
              <a:rPr lang="en-US" dirty="0" smtClean="0"/>
              <a:t>Netflix transfers a copy of each file in its library from the U.S. to foreign storage locations 1x during off-peak hours. (Source: Netflix)</a:t>
            </a:r>
          </a:p>
          <a:p>
            <a:pPr lvl="1"/>
            <a:r>
              <a:rPr lang="en-US" dirty="0" smtClean="0"/>
              <a:t>The file is then replicated at Open Connect (Netflix’ CDN) sites in that country.</a:t>
            </a:r>
          </a:p>
        </p:txBody>
      </p:sp>
    </p:spTree>
    <p:extLst>
      <p:ext uri="{BB962C8B-B14F-4D97-AF65-F5344CB8AC3E}">
        <p14:creationId xmlns:p14="http://schemas.microsoft.com/office/powerpoint/2010/main" val="1249740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Revenge of the Cable Myths</a:t>
            </a:r>
          </a:p>
        </p:txBody>
      </p:sp>
      <p:sp>
        <p:nvSpPr>
          <p:cNvPr id="29699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What is </a:t>
            </a:r>
            <a:r>
              <a:rPr lang="en-US" dirty="0" err="1" smtClean="0"/>
              <a:t>mythbusting</a:t>
            </a:r>
            <a:r>
              <a:rPr lang="en-US" dirty="0" smtClean="0"/>
              <a:t>?</a:t>
            </a:r>
          </a:p>
          <a:p>
            <a:pPr lvl="2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117" y="1593703"/>
            <a:ext cx="6153767" cy="27139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1988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tfli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33" y="1094637"/>
            <a:ext cx="5129499" cy="3512776"/>
          </a:xfrm>
          <a:prstGeom prst="rect">
            <a:avLst/>
          </a:prstGeom>
        </p:spPr>
      </p:pic>
      <p:sp>
        <p:nvSpPr>
          <p:cNvPr id="31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Netflix Myth</a:t>
            </a:r>
            <a:endParaRPr lang="en-US" dirty="0" smtClean="0"/>
          </a:p>
        </p:txBody>
      </p:sp>
      <p:sp>
        <p:nvSpPr>
          <p:cNvPr id="3174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862384" y="857604"/>
            <a:ext cx="4972539" cy="360000"/>
          </a:xfrm>
        </p:spPr>
        <p:txBody>
          <a:bodyPr/>
          <a:lstStyle/>
          <a:p>
            <a:pPr algn="ctr"/>
            <a:r>
              <a:rPr lang="en-US" sz="1600" dirty="0" smtClean="0"/>
              <a:t>Netflix Open Connect Cache Locations</a:t>
            </a: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126999" y="1123462"/>
            <a:ext cx="2549769" cy="3243384"/>
          </a:xfrm>
          <a:prstGeom prst="rect">
            <a:avLst/>
          </a:prstGeom>
        </p:spPr>
        <p:txBody>
          <a:bodyPr/>
          <a:lstStyle>
            <a:lvl1pPr marL="230188" indent="-230188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458788" indent="-228600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Lucida Grande"/>
              <a:buChar char="-"/>
              <a:defRPr sz="28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2pPr>
            <a:lvl3pPr marL="684213" indent="-225425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3pPr>
            <a:lvl4pPr marL="912813" indent="-228600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Lucida Grande"/>
              <a:buChar char="-"/>
              <a:defRPr sz="20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4pPr>
            <a:lvl5pPr marL="1143000" indent="-230188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latin typeface="Arial"/>
                <a:cs typeface="Arial"/>
              </a:rPr>
              <a:t>Open Connect Delivers </a:t>
            </a:r>
            <a:r>
              <a:rPr lang="en-US" sz="1600" i="1" dirty="0" smtClean="0">
                <a:latin typeface="Arial"/>
                <a:cs typeface="Arial"/>
              </a:rPr>
              <a:t>100%</a:t>
            </a:r>
            <a:r>
              <a:rPr lang="en-US" sz="1600" dirty="0" smtClean="0">
                <a:latin typeface="Arial"/>
                <a:cs typeface="Arial"/>
              </a:rPr>
              <a:t> of Netflix traffic</a:t>
            </a:r>
          </a:p>
          <a:p>
            <a:r>
              <a:rPr lang="en-US" sz="1600" dirty="0" smtClean="0">
                <a:latin typeface="Arial"/>
                <a:cs typeface="Arial"/>
              </a:rPr>
              <a:t>But how much bandwidth is needed to populate the caches?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6294" y="4366839"/>
            <a:ext cx="2168785" cy="2531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>
              <a:spcBef>
                <a:spcPts val="0"/>
              </a:spcBef>
              <a:buClr>
                <a:srgbClr val="001135"/>
              </a:buClr>
            </a:pPr>
            <a:r>
              <a:rPr lang="en-US" sz="700" dirty="0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Source: Netflix</a:t>
            </a:r>
          </a:p>
        </p:txBody>
      </p:sp>
    </p:spTree>
    <p:extLst>
      <p:ext uri="{BB962C8B-B14F-4D97-AF65-F5344CB8AC3E}">
        <p14:creationId xmlns:p14="http://schemas.microsoft.com/office/powerpoint/2010/main" val="1826653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Netflix Myth</a:t>
            </a:r>
            <a:endParaRPr lang="en-US" dirty="0" smtClean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Gather public data on Netflix library size, file length, and average streaming rate.</a:t>
            </a:r>
          </a:p>
          <a:p>
            <a:r>
              <a:rPr lang="en-US" dirty="0"/>
              <a:t>Estimate bandwidth requirements needed to refresh 100% of the entire U.S. library of content each month.</a:t>
            </a:r>
          </a:p>
        </p:txBody>
      </p:sp>
    </p:spTree>
    <p:extLst>
      <p:ext uri="{BB962C8B-B14F-4D97-AF65-F5344CB8AC3E}">
        <p14:creationId xmlns:p14="http://schemas.microsoft.com/office/powerpoint/2010/main" val="2227477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Netflix Myth</a:t>
            </a:r>
            <a:endParaRPr lang="en-US" dirty="0" smtClean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Total </a:t>
            </a:r>
            <a:r>
              <a:rPr lang="en-US" dirty="0" smtClean="0"/>
              <a:t>size </a:t>
            </a:r>
            <a:r>
              <a:rPr lang="en-US" dirty="0"/>
              <a:t>of Netflix </a:t>
            </a:r>
            <a:r>
              <a:rPr lang="en-US" dirty="0" smtClean="0"/>
              <a:t>library estimate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Netflix U.S. Library Size – 4,577 movies + 34,771 TV episodes = 39,348 files</a:t>
            </a:r>
            <a:r>
              <a:rPr lang="en-US" sz="1600" baseline="-25000" dirty="0"/>
              <a:t>1 </a:t>
            </a:r>
          </a:p>
          <a:p>
            <a:r>
              <a:rPr lang="en-US" dirty="0"/>
              <a:t>Average file length – 1 hour </a:t>
            </a:r>
            <a:r>
              <a:rPr lang="en-US" sz="1600" baseline="-25000" dirty="0"/>
              <a:t>2</a:t>
            </a:r>
          </a:p>
          <a:p>
            <a:r>
              <a:rPr lang="en-US" dirty="0"/>
              <a:t>Netflix streaming usage in 1 hour – 4.75 GB</a:t>
            </a:r>
            <a:r>
              <a:rPr lang="en-US" sz="1600" baseline="-25000" dirty="0"/>
              <a:t>3</a:t>
            </a:r>
            <a:endParaRPr lang="en-US" sz="1600" dirty="0"/>
          </a:p>
          <a:p>
            <a:r>
              <a:rPr lang="en-US" dirty="0"/>
              <a:t>39,348 files x 1 hour x 4.75 GB/hour = 186,903 GB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6771" y="4063999"/>
            <a:ext cx="4190985" cy="576293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1135"/>
              </a:buClr>
              <a:buSzTx/>
              <a:tabLst/>
            </a:pPr>
            <a:r>
              <a:rPr lang="en-US" sz="700" dirty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Sources: </a:t>
            </a:r>
          </a:p>
          <a:p>
            <a:pPr marL="228600" indent="-228600">
              <a:spcBef>
                <a:spcPts val="0"/>
              </a:spcBef>
              <a:buClr>
                <a:srgbClr val="001135"/>
              </a:buClr>
              <a:buAutoNum type="arabicPeriod"/>
            </a:pPr>
            <a:r>
              <a:rPr lang="en-US" sz="700" dirty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http://www.flixed.io/netflix-countries</a:t>
            </a:r>
          </a:p>
          <a:p>
            <a:pPr marL="228600" indent="-228600">
              <a:spcBef>
                <a:spcPts val="0"/>
              </a:spcBef>
              <a:buClr>
                <a:srgbClr val="001135"/>
              </a:buClr>
              <a:buAutoNum type="arabicPeriod"/>
            </a:pPr>
            <a:r>
              <a:rPr lang="en-US" sz="700" dirty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TeleGeography estimate</a:t>
            </a:r>
          </a:p>
          <a:p>
            <a:pPr marL="228600" indent="-228600">
              <a:spcBef>
                <a:spcPts val="0"/>
              </a:spcBef>
              <a:buClr>
                <a:srgbClr val="001135"/>
              </a:buClr>
              <a:buAutoNum type="arabicPeriod"/>
            </a:pPr>
            <a:r>
              <a:rPr lang="en-US" sz="700" dirty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http://</a:t>
            </a:r>
            <a:r>
              <a:rPr lang="en-US" sz="700" dirty="0" err="1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cordcuttersnews.com</a:t>
            </a:r>
            <a:r>
              <a:rPr lang="en-US" sz="700" dirty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/comparing-data-usage-for-</a:t>
            </a:r>
            <a:r>
              <a:rPr lang="en-US" sz="700" dirty="0" err="1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netflix</a:t>
            </a:r>
            <a:r>
              <a:rPr lang="en-US" sz="700" dirty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-</a:t>
            </a:r>
            <a:r>
              <a:rPr lang="en-US" sz="700" dirty="0" err="1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hulu</a:t>
            </a:r>
            <a:r>
              <a:rPr lang="en-US" sz="700" dirty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-and-amazon/ </a:t>
            </a:r>
          </a:p>
        </p:txBody>
      </p:sp>
    </p:spTree>
    <p:extLst>
      <p:ext uri="{BB962C8B-B14F-4D97-AF65-F5344CB8AC3E}">
        <p14:creationId xmlns:p14="http://schemas.microsoft.com/office/powerpoint/2010/main" val="2282646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Netflix Myth</a:t>
            </a:r>
            <a:endParaRPr lang="en-US" dirty="0" smtClean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How </a:t>
            </a:r>
            <a:r>
              <a:rPr lang="en-US" dirty="0" smtClean="0"/>
              <a:t>much bandwidth </a:t>
            </a:r>
            <a:r>
              <a:rPr lang="en-US" dirty="0"/>
              <a:t>is </a:t>
            </a:r>
            <a:r>
              <a:rPr lang="en-US" dirty="0" smtClean="0"/>
              <a:t>needed?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186,903 GB library size / 30 = 6,230 GB per day (to refresh a cache in month)</a:t>
            </a:r>
          </a:p>
          <a:p>
            <a:r>
              <a:rPr lang="en-US" dirty="0"/>
              <a:t>6,230 GB a day (just using 12 non-peak hours a day) =</a:t>
            </a:r>
          </a:p>
          <a:p>
            <a:pPr marL="0" indent="0">
              <a:buNone/>
            </a:pPr>
            <a:r>
              <a:rPr lang="en-US" dirty="0"/>
              <a:t>   577 Mbps!!!!</a:t>
            </a:r>
          </a:p>
          <a:p>
            <a:r>
              <a:rPr lang="en-US" dirty="0"/>
              <a:t>Caution:</a:t>
            </a:r>
          </a:p>
          <a:p>
            <a:pPr lvl="1"/>
            <a:r>
              <a:rPr lang="en-US" dirty="0"/>
              <a:t>Netflix likely does not refresh 100% of the contents of a cache each month.</a:t>
            </a:r>
          </a:p>
          <a:p>
            <a:pPr lvl="1"/>
            <a:r>
              <a:rPr lang="en-US" dirty="0"/>
              <a:t>The library size outside of the U.S. is considerably smaller, e.g. 50% smaller in the U.K.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640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Netflix Myth</a:t>
            </a:r>
            <a:endParaRPr lang="en-US" dirty="0" smtClean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What if Netflix caches didn’t exist?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Netflix subscribers in the U.K. </a:t>
            </a:r>
            <a:r>
              <a:rPr lang="en-US" dirty="0" smtClean="0"/>
              <a:t>in </a:t>
            </a:r>
            <a:r>
              <a:rPr lang="en-US" dirty="0"/>
              <a:t>2015 – 4.3 million (Source: OFCOM)</a:t>
            </a:r>
          </a:p>
          <a:p>
            <a:r>
              <a:rPr lang="en-US" dirty="0"/>
              <a:t>Maximum ISP streaming rate in U.K. – 4.03 Mbps (Source: Netflix)</a:t>
            </a:r>
          </a:p>
          <a:p>
            <a:r>
              <a:rPr lang="en-US" dirty="0"/>
              <a:t>Total bandwidth required if all U.K. subscribers watched at the same time without caches...</a:t>
            </a:r>
          </a:p>
          <a:p>
            <a:pPr lvl="1"/>
            <a:r>
              <a:rPr lang="en-US" dirty="0"/>
              <a:t>4.3 million x 4.03 Mbps = 17.3 Tbps (or ~1/3 trans-</a:t>
            </a:r>
            <a:r>
              <a:rPr lang="en-US" dirty="0" err="1"/>
              <a:t>Atl</a:t>
            </a:r>
            <a:r>
              <a:rPr lang="en-US" dirty="0"/>
              <a:t> lit capacity!)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78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Netflix Myth</a:t>
            </a:r>
            <a:endParaRPr lang="en-US" dirty="0" smtClean="0"/>
          </a:p>
        </p:txBody>
      </p:sp>
      <p:sp>
        <p:nvSpPr>
          <p:cNvPr id="29699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The Myth: Netflix has huge subsea capacity requirements.</a:t>
            </a:r>
          </a:p>
          <a:p>
            <a:pPr>
              <a:buFont typeface="Arial"/>
              <a:buChar char="•"/>
            </a:pPr>
            <a:r>
              <a:rPr lang="en-US" dirty="0" smtClean="0"/>
              <a:t>Conclusion: While Netflix uses a small amount of international capacity, its CDN distributes the vast majority of content.</a:t>
            </a:r>
          </a:p>
          <a:p>
            <a:pPr>
              <a:buFont typeface="Arial"/>
              <a:buChar char="•"/>
            </a:pPr>
            <a:r>
              <a:rPr lang="en-US" dirty="0" smtClean="0"/>
              <a:t>Status:</a:t>
            </a:r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9140">
            <a:off x="2413302" y="2289527"/>
            <a:ext cx="5736995" cy="1546739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567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Satellite Myth</a:t>
            </a:r>
          </a:p>
        </p:txBody>
      </p:sp>
      <p:sp>
        <p:nvSpPr>
          <p:cNvPr id="29699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The Myth: The destruction of a single satellite would cause half of North America to “lose their Facebook”.</a:t>
            </a:r>
          </a:p>
          <a:p>
            <a:pPr>
              <a:buFont typeface="Arial"/>
              <a:buChar char="•"/>
            </a:pPr>
            <a:r>
              <a:rPr lang="en-US" dirty="0" smtClean="0"/>
              <a:t>Conclusion: ???</a:t>
            </a:r>
          </a:p>
          <a:p>
            <a:pPr>
              <a:buFont typeface="Arial"/>
              <a:buChar char="•"/>
            </a:pPr>
            <a:r>
              <a:rPr lang="en-US" dirty="0" smtClean="0"/>
              <a:t>Status: ???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26428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Myth</a:t>
            </a:r>
            <a:endParaRPr lang="en-US" dirty="0" smtClean="0"/>
          </a:p>
        </p:txBody>
      </p:sp>
      <p:sp>
        <p:nvSpPr>
          <p:cNvPr id="3174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32000" y="896680"/>
            <a:ext cx="6480000" cy="360000"/>
          </a:xfrm>
        </p:spPr>
        <p:txBody>
          <a:bodyPr/>
          <a:lstStyle/>
          <a:p>
            <a:pPr algn="ctr"/>
            <a:r>
              <a:rPr lang="en-US" sz="1600" dirty="0" smtClean="0"/>
              <a:t>The Origin of the Myth</a:t>
            </a:r>
          </a:p>
        </p:txBody>
      </p:sp>
      <p:pic>
        <p:nvPicPr>
          <p:cNvPr id="2" name="Picture 1" descr="file_582992_gravity-poster-cloone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26" y="1251747"/>
            <a:ext cx="2228948" cy="329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89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Myth</a:t>
            </a:r>
            <a:endParaRPr lang="en-US" dirty="0" smtClean="0"/>
          </a:p>
        </p:txBody>
      </p:sp>
      <p:sp>
        <p:nvSpPr>
          <p:cNvPr id="3174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32000" y="867373"/>
            <a:ext cx="6480000" cy="360000"/>
          </a:xfrm>
        </p:spPr>
        <p:txBody>
          <a:bodyPr/>
          <a:lstStyle/>
          <a:p>
            <a:pPr algn="ctr"/>
            <a:r>
              <a:rPr lang="en-US" sz="1600" dirty="0" smtClean="0"/>
              <a:t>Space is Dangerous</a:t>
            </a:r>
          </a:p>
        </p:txBody>
      </p:sp>
      <p:pic>
        <p:nvPicPr>
          <p:cNvPr id="4" name="Picture 3" descr="outer_space_explosions_fire_satellite_explosion_1920x1080_590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116" y="1245006"/>
            <a:ext cx="5851769" cy="336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59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oney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154" y="1309075"/>
            <a:ext cx="4852865" cy="3235243"/>
          </a:xfrm>
          <a:prstGeom prst="rect">
            <a:avLst/>
          </a:prstGeom>
        </p:spPr>
      </p:pic>
      <p:sp>
        <p:nvSpPr>
          <p:cNvPr id="31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Myth</a:t>
            </a:r>
            <a:endParaRPr lang="en-US" dirty="0" smtClean="0"/>
          </a:p>
        </p:txBody>
      </p:sp>
      <p:sp>
        <p:nvSpPr>
          <p:cNvPr id="3174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32000" y="896680"/>
            <a:ext cx="6480000" cy="360000"/>
          </a:xfrm>
        </p:spPr>
        <p:txBody>
          <a:bodyPr/>
          <a:lstStyle/>
          <a:p>
            <a:pPr algn="ctr"/>
            <a:r>
              <a:rPr lang="en-US" sz="1600" dirty="0" smtClean="0"/>
              <a:t>George Clooney to the Rescue</a:t>
            </a:r>
          </a:p>
        </p:txBody>
      </p:sp>
      <p:sp>
        <p:nvSpPr>
          <p:cNvPr id="2" name="Oval Callout 1"/>
          <p:cNvSpPr/>
          <p:nvPr/>
        </p:nvSpPr>
        <p:spPr>
          <a:xfrm>
            <a:off x="537308" y="1455615"/>
            <a:ext cx="3311769" cy="1885462"/>
          </a:xfrm>
          <a:prstGeom prst="wedgeEllipseCallout">
            <a:avLst>
              <a:gd name="adj1" fmla="val 102420"/>
              <a:gd name="adj2" fmla="val 22785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sz="1200" dirty="0" err="1" smtClean="0">
              <a:solidFill>
                <a:schemeClr val="bg1"/>
              </a:solidFill>
            </a:endParaRPr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1015998" y="1701078"/>
            <a:ext cx="2735386" cy="1473923"/>
          </a:xfrm>
          <a:prstGeom prst="rect">
            <a:avLst/>
          </a:prstGeom>
        </p:spPr>
        <p:txBody>
          <a:bodyPr/>
          <a:lstStyle>
            <a:lvl1pPr marL="230188" indent="-230188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458788" indent="-228600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Lucida Grande"/>
              <a:buChar char="-"/>
              <a:defRPr sz="28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2pPr>
            <a:lvl3pPr marL="684213" indent="-225425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3pPr>
            <a:lvl4pPr marL="912813" indent="-228600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Lucida Grande"/>
              <a:buChar char="-"/>
              <a:defRPr sz="20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4pPr>
            <a:lvl5pPr marL="1143000" indent="-230188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“Half of North America just lost their Facebook.”</a:t>
            </a:r>
          </a:p>
        </p:txBody>
      </p:sp>
    </p:spTree>
    <p:extLst>
      <p:ext uri="{BB962C8B-B14F-4D97-AF65-F5344CB8AC3E}">
        <p14:creationId xmlns:p14="http://schemas.microsoft.com/office/powerpoint/2010/main" val="1451237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Demand Doubling Myth</a:t>
            </a:r>
          </a:p>
        </p:txBody>
      </p:sp>
      <p:sp>
        <p:nvSpPr>
          <p:cNvPr id="29699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The Myth: Demand for submarine cable capacity is doubling every 2 years.</a:t>
            </a:r>
          </a:p>
          <a:p>
            <a:pPr>
              <a:buFont typeface="Arial"/>
              <a:buChar char="•"/>
            </a:pPr>
            <a:r>
              <a:rPr lang="en-US" dirty="0" smtClean="0"/>
              <a:t>Conclusion: ???</a:t>
            </a:r>
          </a:p>
          <a:p>
            <a:pPr>
              <a:buFont typeface="Arial"/>
              <a:buChar char="•"/>
            </a:pPr>
            <a:r>
              <a:rPr lang="en-US" dirty="0" smtClean="0"/>
              <a:t>Status: ???</a:t>
            </a:r>
          </a:p>
        </p:txBody>
      </p:sp>
    </p:spTree>
    <p:extLst>
      <p:ext uri="{BB962C8B-B14F-4D97-AF65-F5344CB8AC3E}">
        <p14:creationId xmlns:p14="http://schemas.microsoft.com/office/powerpoint/2010/main" val="3160174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Myth</a:t>
            </a:r>
            <a:endParaRPr lang="en-US" dirty="0" smtClean="0"/>
          </a:p>
        </p:txBody>
      </p:sp>
      <p:sp>
        <p:nvSpPr>
          <p:cNvPr id="31748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What if George Clooney was right?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ViaSat-1 – at 140 Gbps </a:t>
            </a:r>
            <a:r>
              <a:rPr lang="en-US" dirty="0" smtClean="0">
                <a:latin typeface="Arial"/>
                <a:cs typeface="Arial"/>
              </a:rPr>
              <a:t>is the </a:t>
            </a:r>
            <a:r>
              <a:rPr lang="en-US" dirty="0">
                <a:latin typeface="Arial"/>
                <a:cs typeface="Arial"/>
              </a:rPr>
              <a:t>highest capacity satellite (Source: Guinness Book of World Records)</a:t>
            </a:r>
          </a:p>
          <a:p>
            <a:pPr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Offers 12 Mbps service to residential subscribers</a:t>
            </a:r>
          </a:p>
          <a:p>
            <a:pPr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Assuming a 10:1 oversubscription rate, the satellite can serve ~120,000 subscribers</a:t>
            </a:r>
          </a:p>
          <a:p>
            <a:endParaRPr lang="en-US" dirty="0"/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390769" y="1201614"/>
            <a:ext cx="8440616" cy="3334385"/>
          </a:xfrm>
          <a:prstGeom prst="rect">
            <a:avLst/>
          </a:prstGeom>
        </p:spPr>
        <p:txBody>
          <a:bodyPr/>
          <a:lstStyle>
            <a:lvl1pPr marL="230188" indent="-230188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458788" indent="-228600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Lucida Grande"/>
              <a:buChar char="-"/>
              <a:defRPr sz="28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2pPr>
            <a:lvl3pPr marL="684213" indent="-225425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3pPr>
            <a:lvl4pPr marL="912813" indent="-228600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Lucida Grande"/>
              <a:buChar char="-"/>
              <a:defRPr sz="20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4pPr>
            <a:lvl5pPr marL="1143000" indent="-230188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86703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Myth</a:t>
            </a:r>
            <a:endParaRPr lang="en-US" dirty="0" smtClean="0"/>
          </a:p>
        </p:txBody>
      </p:sp>
      <p:sp>
        <p:nvSpPr>
          <p:cNvPr id="31748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What if George Clooney was right?</a:t>
            </a:r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498232" y="1201614"/>
            <a:ext cx="3448538" cy="967155"/>
          </a:xfrm>
          <a:prstGeom prst="rect">
            <a:avLst/>
          </a:prstGeom>
        </p:spPr>
        <p:txBody>
          <a:bodyPr/>
          <a:lstStyle>
            <a:lvl1pPr marL="230188" indent="-230188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458788" indent="-228600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Lucida Grande"/>
              <a:buChar char="-"/>
              <a:defRPr sz="28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2pPr>
            <a:lvl3pPr marL="684213" indent="-225425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3pPr>
            <a:lvl4pPr marL="912813" indent="-228600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Lucida Grande"/>
              <a:buChar char="-"/>
              <a:defRPr sz="20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4pPr>
            <a:lvl5pPr marL="1143000" indent="-230188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lvl="1" indent="0" algn="ctr">
              <a:buNone/>
            </a:pPr>
            <a:r>
              <a:rPr lang="en-US" sz="1600" dirty="0" smtClean="0">
                <a:latin typeface="Arial"/>
                <a:cs typeface="Arial"/>
              </a:rPr>
              <a:t>85 million</a:t>
            </a:r>
          </a:p>
          <a:p>
            <a:pPr marL="230188" lvl="1" indent="0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pPr marL="230188" lvl="1" indent="0">
              <a:buNone/>
            </a:pPr>
            <a:r>
              <a:rPr lang="en-US" sz="2400" dirty="0" smtClean="0">
                <a:latin typeface="Arial"/>
                <a:cs typeface="Arial"/>
              </a:rPr>
              <a:t>             </a:t>
            </a:r>
            <a:endParaRPr lang="en-US" sz="2400" dirty="0">
              <a:latin typeface="Arial"/>
              <a:cs typeface="Arial"/>
            </a:endParaRPr>
          </a:p>
          <a:p>
            <a:pPr marL="230188" lvl="1" indent="0">
              <a:buNone/>
            </a:pPr>
            <a:r>
              <a:rPr lang="en-US" sz="2400" dirty="0" smtClean="0">
                <a:latin typeface="Arial"/>
                <a:cs typeface="Arial"/>
              </a:rPr>
              <a:t>    </a:t>
            </a:r>
            <a:endParaRPr lang="en-US" dirty="0" smtClean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3914000" y="1201614"/>
            <a:ext cx="4976000" cy="3334385"/>
          </a:xfrm>
          <a:prstGeom prst="rect">
            <a:avLst/>
          </a:prstGeom>
        </p:spPr>
        <p:txBody>
          <a:bodyPr/>
          <a:lstStyle>
            <a:lvl1pPr marL="230188" indent="-230188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458788" indent="-228600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Lucida Grande"/>
              <a:buChar char="-"/>
              <a:defRPr sz="28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2pPr>
            <a:lvl3pPr marL="684213" indent="-225425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3pPr>
            <a:lvl4pPr marL="912813" indent="-228600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Lucida Grande"/>
              <a:buChar char="-"/>
              <a:defRPr sz="20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4pPr>
            <a:lvl5pPr marL="1143000" indent="-230188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lvl="1" indent="0">
              <a:buNone/>
            </a:pPr>
            <a:r>
              <a:rPr lang="en-US" sz="1600" dirty="0" smtClean="0">
                <a:latin typeface="Arial"/>
                <a:cs typeface="Arial"/>
              </a:rPr>
              <a:t>Half of the number of active </a:t>
            </a:r>
            <a:r>
              <a:rPr lang="en-US" sz="1600" dirty="0">
                <a:latin typeface="Arial"/>
                <a:cs typeface="Arial"/>
              </a:rPr>
              <a:t>d</a:t>
            </a:r>
            <a:r>
              <a:rPr lang="en-US" sz="1600" dirty="0" smtClean="0">
                <a:latin typeface="Arial"/>
                <a:cs typeface="Arial"/>
              </a:rPr>
              <a:t>aily </a:t>
            </a:r>
            <a:r>
              <a:rPr lang="en-US" sz="1600" dirty="0">
                <a:latin typeface="Arial"/>
                <a:cs typeface="Arial"/>
              </a:rPr>
              <a:t>N</a:t>
            </a:r>
            <a:r>
              <a:rPr lang="en-US" sz="1600" dirty="0" smtClean="0">
                <a:latin typeface="Arial"/>
                <a:cs typeface="Arial"/>
              </a:rPr>
              <a:t>orth American Facebook users December 2015 (Source: Facebook)</a:t>
            </a:r>
            <a:endParaRPr lang="en-US" sz="1600" dirty="0">
              <a:latin typeface="Arial"/>
              <a:cs typeface="Arial"/>
            </a:endParaRPr>
          </a:p>
          <a:p>
            <a:pPr marL="458788" lvl="2" indent="0">
              <a:buNone/>
            </a:pPr>
            <a:endParaRPr lang="en-US" dirty="0" smtClean="0"/>
          </a:p>
          <a:p>
            <a:pPr marL="458788" lvl="2" indent="0">
              <a:buNone/>
            </a:pPr>
            <a:endParaRPr lang="en-US" dirty="0"/>
          </a:p>
          <a:p>
            <a:pPr marL="458788" lvl="2" indent="0">
              <a:buNone/>
            </a:pPr>
            <a:endParaRPr lang="en-US" dirty="0" smtClean="0"/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498232" y="2725614"/>
            <a:ext cx="3448538" cy="1719386"/>
          </a:xfrm>
          <a:prstGeom prst="rect">
            <a:avLst/>
          </a:prstGeom>
        </p:spPr>
        <p:txBody>
          <a:bodyPr/>
          <a:lstStyle>
            <a:lvl1pPr marL="230188" indent="-230188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458788" indent="-228600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Lucida Grande"/>
              <a:buChar char="-"/>
              <a:defRPr sz="28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2pPr>
            <a:lvl3pPr marL="684213" indent="-225425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3pPr>
            <a:lvl4pPr marL="912813" indent="-228600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Lucida Grande"/>
              <a:buChar char="-"/>
              <a:defRPr sz="20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4pPr>
            <a:lvl5pPr marL="1143000" indent="-230188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lvl="1" indent="0" algn="ctr">
              <a:buNone/>
            </a:pPr>
            <a:r>
              <a:rPr lang="en-US" sz="2400" dirty="0" smtClean="0">
                <a:latin typeface="Arial"/>
                <a:cs typeface="Arial"/>
              </a:rPr>
              <a:t>/</a:t>
            </a:r>
          </a:p>
          <a:p>
            <a:pPr marL="230188" lvl="1" indent="0">
              <a:buNone/>
            </a:pPr>
            <a:endParaRPr lang="en-US" sz="2400" dirty="0">
              <a:latin typeface="Arial"/>
              <a:cs typeface="Arial"/>
            </a:endParaRPr>
          </a:p>
          <a:p>
            <a:pPr marL="230188" lvl="1" indent="0" algn="ctr">
              <a:buNone/>
            </a:pPr>
            <a:r>
              <a:rPr lang="en-US" sz="1600" dirty="0" smtClean="0">
                <a:latin typeface="Arial"/>
                <a:cs typeface="Arial"/>
              </a:rPr>
              <a:t>120,000 subscribers per satellite</a:t>
            </a:r>
          </a:p>
          <a:p>
            <a:pPr marL="230188" lvl="1" indent="0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pPr marL="230188" lvl="1" indent="0">
              <a:buNone/>
            </a:pPr>
            <a:r>
              <a:rPr lang="en-US" sz="2400" dirty="0" smtClean="0">
                <a:latin typeface="Arial"/>
                <a:cs typeface="Arial"/>
              </a:rPr>
              <a:t>             </a:t>
            </a:r>
            <a:endParaRPr lang="en-US" sz="2400" dirty="0">
              <a:latin typeface="Arial"/>
              <a:cs typeface="Arial"/>
            </a:endParaRPr>
          </a:p>
          <a:p>
            <a:pPr marL="230188" lvl="1" indent="0">
              <a:buNone/>
            </a:pPr>
            <a:r>
              <a:rPr lang="en-US" sz="2400" dirty="0" smtClean="0">
                <a:latin typeface="Arial"/>
                <a:cs typeface="Arial"/>
              </a:rPr>
              <a:t>    </a:t>
            </a:r>
            <a:endParaRPr lang="en-US" dirty="0" smtClean="0"/>
          </a:p>
        </p:txBody>
      </p:sp>
      <p:pic>
        <p:nvPicPr>
          <p:cNvPr id="2" name="Picture 1" descr="ViaSat-1-rendering-RGB-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123" y="3106615"/>
            <a:ext cx="1840030" cy="14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761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Myth</a:t>
            </a:r>
            <a:endParaRPr lang="en-US" dirty="0" smtClean="0"/>
          </a:p>
        </p:txBody>
      </p:sp>
      <p:sp>
        <p:nvSpPr>
          <p:cNvPr id="3174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32000" y="720837"/>
            <a:ext cx="6480000" cy="422163"/>
          </a:xfrm>
        </p:spPr>
        <p:txBody>
          <a:bodyPr/>
          <a:lstStyle/>
          <a:p>
            <a:pPr algn="ctr"/>
            <a:r>
              <a:rPr lang="en-US" dirty="0" smtClean="0"/>
              <a:t>730 Satellites</a:t>
            </a:r>
          </a:p>
        </p:txBody>
      </p:sp>
      <p:pic>
        <p:nvPicPr>
          <p:cNvPr id="4" name="Picture 3" descr="GVO-Eds-Facebook-World-Map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323" y="1035538"/>
            <a:ext cx="5247355" cy="3483900"/>
          </a:xfrm>
          <a:prstGeom prst="rect">
            <a:avLst/>
          </a:prstGeom>
        </p:spPr>
      </p:pic>
      <p:pic>
        <p:nvPicPr>
          <p:cNvPr id="11" name="Picture 10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05" y="1367687"/>
            <a:ext cx="556435" cy="429846"/>
          </a:xfrm>
          <a:prstGeom prst="rect">
            <a:avLst/>
          </a:prstGeom>
        </p:spPr>
      </p:pic>
      <p:pic>
        <p:nvPicPr>
          <p:cNvPr id="12" name="Picture 11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870" y="1348154"/>
            <a:ext cx="556435" cy="429846"/>
          </a:xfrm>
          <a:prstGeom prst="rect">
            <a:avLst/>
          </a:prstGeom>
        </p:spPr>
      </p:pic>
      <p:pic>
        <p:nvPicPr>
          <p:cNvPr id="13" name="Picture 12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716" y="1699847"/>
            <a:ext cx="556435" cy="429846"/>
          </a:xfrm>
          <a:prstGeom prst="rect">
            <a:avLst/>
          </a:prstGeom>
        </p:spPr>
      </p:pic>
      <p:pic>
        <p:nvPicPr>
          <p:cNvPr id="14" name="Picture 13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408" y="1514231"/>
            <a:ext cx="556435" cy="429846"/>
          </a:xfrm>
          <a:prstGeom prst="rect">
            <a:avLst/>
          </a:prstGeom>
        </p:spPr>
      </p:pic>
      <p:pic>
        <p:nvPicPr>
          <p:cNvPr id="15" name="Picture 14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639" y="1504462"/>
            <a:ext cx="556435" cy="429846"/>
          </a:xfrm>
          <a:prstGeom prst="rect">
            <a:avLst/>
          </a:prstGeom>
        </p:spPr>
      </p:pic>
      <p:pic>
        <p:nvPicPr>
          <p:cNvPr id="16" name="Picture 15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254" y="1582616"/>
            <a:ext cx="556435" cy="429846"/>
          </a:xfrm>
          <a:prstGeom prst="rect">
            <a:avLst/>
          </a:prstGeom>
        </p:spPr>
      </p:pic>
      <p:pic>
        <p:nvPicPr>
          <p:cNvPr id="17" name="Picture 16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023" y="1602154"/>
            <a:ext cx="556435" cy="429846"/>
          </a:xfrm>
          <a:prstGeom prst="rect">
            <a:avLst/>
          </a:prstGeom>
        </p:spPr>
      </p:pic>
      <p:pic>
        <p:nvPicPr>
          <p:cNvPr id="18" name="Picture 17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023" y="2178539"/>
            <a:ext cx="556435" cy="429846"/>
          </a:xfrm>
          <a:prstGeom prst="rect">
            <a:avLst/>
          </a:prstGeom>
        </p:spPr>
      </p:pic>
      <p:pic>
        <p:nvPicPr>
          <p:cNvPr id="19" name="Picture 18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561" y="2569308"/>
            <a:ext cx="556435" cy="429846"/>
          </a:xfrm>
          <a:prstGeom prst="rect">
            <a:avLst/>
          </a:prstGeom>
        </p:spPr>
      </p:pic>
      <p:pic>
        <p:nvPicPr>
          <p:cNvPr id="20" name="Picture 19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484" y="2569308"/>
            <a:ext cx="556435" cy="429846"/>
          </a:xfrm>
          <a:prstGeom prst="rect">
            <a:avLst/>
          </a:prstGeom>
        </p:spPr>
      </p:pic>
      <p:pic>
        <p:nvPicPr>
          <p:cNvPr id="21" name="Picture 20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715" y="2588847"/>
            <a:ext cx="556435" cy="429846"/>
          </a:xfrm>
          <a:prstGeom prst="rect">
            <a:avLst/>
          </a:prstGeom>
        </p:spPr>
      </p:pic>
      <p:pic>
        <p:nvPicPr>
          <p:cNvPr id="22" name="Picture 21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8" y="2413000"/>
            <a:ext cx="556435" cy="429846"/>
          </a:xfrm>
          <a:prstGeom prst="rect">
            <a:avLst/>
          </a:prstGeom>
        </p:spPr>
      </p:pic>
      <p:pic>
        <p:nvPicPr>
          <p:cNvPr id="23" name="Picture 22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8" y="1973385"/>
            <a:ext cx="556435" cy="429846"/>
          </a:xfrm>
          <a:prstGeom prst="rect">
            <a:avLst/>
          </a:prstGeom>
        </p:spPr>
      </p:pic>
      <p:pic>
        <p:nvPicPr>
          <p:cNvPr id="24" name="Picture 23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022" y="1553308"/>
            <a:ext cx="556435" cy="429846"/>
          </a:xfrm>
          <a:prstGeom prst="rect">
            <a:avLst/>
          </a:prstGeom>
        </p:spPr>
      </p:pic>
      <p:pic>
        <p:nvPicPr>
          <p:cNvPr id="25" name="Picture 24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945" y="1553308"/>
            <a:ext cx="556435" cy="429846"/>
          </a:xfrm>
          <a:prstGeom prst="rect">
            <a:avLst/>
          </a:prstGeom>
        </p:spPr>
      </p:pic>
      <p:pic>
        <p:nvPicPr>
          <p:cNvPr id="26" name="Picture 25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406" y="1719385"/>
            <a:ext cx="556435" cy="429846"/>
          </a:xfrm>
          <a:prstGeom prst="rect">
            <a:avLst/>
          </a:prstGeom>
        </p:spPr>
      </p:pic>
      <p:pic>
        <p:nvPicPr>
          <p:cNvPr id="27" name="Picture 26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406" y="2002692"/>
            <a:ext cx="556435" cy="429846"/>
          </a:xfrm>
          <a:prstGeom prst="rect">
            <a:avLst/>
          </a:prstGeom>
        </p:spPr>
      </p:pic>
      <p:pic>
        <p:nvPicPr>
          <p:cNvPr id="28" name="Picture 27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021" y="2178538"/>
            <a:ext cx="556435" cy="429846"/>
          </a:xfrm>
          <a:prstGeom prst="rect">
            <a:avLst/>
          </a:prstGeom>
        </p:spPr>
      </p:pic>
      <p:pic>
        <p:nvPicPr>
          <p:cNvPr id="29" name="Picture 28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790" y="2833077"/>
            <a:ext cx="556435" cy="429846"/>
          </a:xfrm>
          <a:prstGeom prst="rect">
            <a:avLst/>
          </a:prstGeom>
        </p:spPr>
      </p:pic>
      <p:pic>
        <p:nvPicPr>
          <p:cNvPr id="30" name="Picture 29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328" y="2930769"/>
            <a:ext cx="556435" cy="429846"/>
          </a:xfrm>
          <a:prstGeom prst="rect">
            <a:avLst/>
          </a:prstGeom>
        </p:spPr>
      </p:pic>
      <p:pic>
        <p:nvPicPr>
          <p:cNvPr id="31" name="Picture 30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789" y="3126154"/>
            <a:ext cx="556435" cy="429846"/>
          </a:xfrm>
          <a:prstGeom prst="rect">
            <a:avLst/>
          </a:prstGeom>
        </p:spPr>
      </p:pic>
      <p:pic>
        <p:nvPicPr>
          <p:cNvPr id="32" name="Picture 31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251" y="3155462"/>
            <a:ext cx="556435" cy="429846"/>
          </a:xfrm>
          <a:prstGeom prst="rect">
            <a:avLst/>
          </a:prstGeom>
        </p:spPr>
      </p:pic>
      <p:pic>
        <p:nvPicPr>
          <p:cNvPr id="33" name="Picture 32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43" y="3155462"/>
            <a:ext cx="556435" cy="429846"/>
          </a:xfrm>
          <a:prstGeom prst="rect">
            <a:avLst/>
          </a:prstGeom>
        </p:spPr>
      </p:pic>
      <p:pic>
        <p:nvPicPr>
          <p:cNvPr id="34" name="Picture 33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097" y="3155462"/>
            <a:ext cx="556435" cy="429846"/>
          </a:xfrm>
          <a:prstGeom prst="rect">
            <a:avLst/>
          </a:prstGeom>
        </p:spPr>
      </p:pic>
      <p:pic>
        <p:nvPicPr>
          <p:cNvPr id="35" name="Picture 34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713" y="1602154"/>
            <a:ext cx="556435" cy="429846"/>
          </a:xfrm>
          <a:prstGeom prst="rect">
            <a:avLst/>
          </a:prstGeom>
        </p:spPr>
      </p:pic>
      <p:pic>
        <p:nvPicPr>
          <p:cNvPr id="36" name="Picture 35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790" y="2110154"/>
            <a:ext cx="556435" cy="429846"/>
          </a:xfrm>
          <a:prstGeom prst="rect">
            <a:avLst/>
          </a:prstGeom>
        </p:spPr>
      </p:pic>
      <p:pic>
        <p:nvPicPr>
          <p:cNvPr id="37" name="Picture 36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866" y="1963615"/>
            <a:ext cx="556435" cy="429846"/>
          </a:xfrm>
          <a:prstGeom prst="rect">
            <a:avLst/>
          </a:prstGeom>
        </p:spPr>
      </p:pic>
      <p:pic>
        <p:nvPicPr>
          <p:cNvPr id="38" name="Picture 37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35" y="2071077"/>
            <a:ext cx="556435" cy="429846"/>
          </a:xfrm>
          <a:prstGeom prst="rect">
            <a:avLst/>
          </a:prstGeom>
        </p:spPr>
      </p:pic>
      <p:pic>
        <p:nvPicPr>
          <p:cNvPr id="39" name="Picture 38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35" y="2354384"/>
            <a:ext cx="556435" cy="429846"/>
          </a:xfrm>
          <a:prstGeom prst="rect">
            <a:avLst/>
          </a:prstGeom>
        </p:spPr>
      </p:pic>
      <p:pic>
        <p:nvPicPr>
          <p:cNvPr id="40" name="Picture 39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789" y="2618154"/>
            <a:ext cx="556435" cy="429846"/>
          </a:xfrm>
          <a:prstGeom prst="rect">
            <a:avLst/>
          </a:prstGeom>
        </p:spPr>
      </p:pic>
      <p:pic>
        <p:nvPicPr>
          <p:cNvPr id="41" name="Picture 40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790" y="2491154"/>
            <a:ext cx="556435" cy="429846"/>
          </a:xfrm>
          <a:prstGeom prst="rect">
            <a:avLst/>
          </a:prstGeom>
        </p:spPr>
      </p:pic>
      <p:pic>
        <p:nvPicPr>
          <p:cNvPr id="42" name="Picture 41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867" y="2491154"/>
            <a:ext cx="556435" cy="429846"/>
          </a:xfrm>
          <a:prstGeom prst="rect">
            <a:avLst/>
          </a:prstGeom>
        </p:spPr>
      </p:pic>
      <p:pic>
        <p:nvPicPr>
          <p:cNvPr id="43" name="Picture 42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175" y="3302000"/>
            <a:ext cx="556435" cy="429846"/>
          </a:xfrm>
          <a:prstGeom prst="rect">
            <a:avLst/>
          </a:prstGeom>
        </p:spPr>
      </p:pic>
      <p:pic>
        <p:nvPicPr>
          <p:cNvPr id="44" name="Picture 43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175" y="3507154"/>
            <a:ext cx="556435" cy="429846"/>
          </a:xfrm>
          <a:prstGeom prst="rect">
            <a:avLst/>
          </a:prstGeom>
        </p:spPr>
      </p:pic>
      <p:pic>
        <p:nvPicPr>
          <p:cNvPr id="45" name="Picture 44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791" y="2784231"/>
            <a:ext cx="556435" cy="429846"/>
          </a:xfrm>
          <a:prstGeom prst="rect">
            <a:avLst/>
          </a:prstGeom>
        </p:spPr>
      </p:pic>
      <p:pic>
        <p:nvPicPr>
          <p:cNvPr id="46" name="Picture 45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328" y="2530230"/>
            <a:ext cx="556435" cy="429846"/>
          </a:xfrm>
          <a:prstGeom prst="rect">
            <a:avLst/>
          </a:prstGeom>
        </p:spPr>
      </p:pic>
      <p:pic>
        <p:nvPicPr>
          <p:cNvPr id="47" name="Picture 46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097" y="2823307"/>
            <a:ext cx="556435" cy="429846"/>
          </a:xfrm>
          <a:prstGeom prst="rect">
            <a:avLst/>
          </a:prstGeom>
        </p:spPr>
      </p:pic>
      <p:pic>
        <p:nvPicPr>
          <p:cNvPr id="48" name="Picture 47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404" y="2325076"/>
            <a:ext cx="556435" cy="429846"/>
          </a:xfrm>
          <a:prstGeom prst="rect">
            <a:avLst/>
          </a:prstGeom>
        </p:spPr>
      </p:pic>
      <p:pic>
        <p:nvPicPr>
          <p:cNvPr id="49" name="Picture 48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174" y="2090614"/>
            <a:ext cx="556435" cy="429846"/>
          </a:xfrm>
          <a:prstGeom prst="rect">
            <a:avLst/>
          </a:prstGeom>
        </p:spPr>
      </p:pic>
      <p:pic>
        <p:nvPicPr>
          <p:cNvPr id="50" name="Picture 49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174" y="2071076"/>
            <a:ext cx="556435" cy="429846"/>
          </a:xfrm>
          <a:prstGeom prst="rect">
            <a:avLst/>
          </a:prstGeom>
        </p:spPr>
      </p:pic>
      <p:pic>
        <p:nvPicPr>
          <p:cNvPr id="51" name="Picture 50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943" y="1865922"/>
            <a:ext cx="556435" cy="429846"/>
          </a:xfrm>
          <a:prstGeom prst="rect">
            <a:avLst/>
          </a:prstGeom>
        </p:spPr>
      </p:pic>
      <p:pic>
        <p:nvPicPr>
          <p:cNvPr id="52" name="Picture 51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405" y="2940537"/>
            <a:ext cx="556435" cy="429846"/>
          </a:xfrm>
          <a:prstGeom prst="rect">
            <a:avLst/>
          </a:prstGeom>
        </p:spPr>
      </p:pic>
      <p:pic>
        <p:nvPicPr>
          <p:cNvPr id="53" name="Picture 52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097" y="2940537"/>
            <a:ext cx="556435" cy="429846"/>
          </a:xfrm>
          <a:prstGeom prst="rect">
            <a:avLst/>
          </a:prstGeom>
        </p:spPr>
      </p:pic>
      <p:pic>
        <p:nvPicPr>
          <p:cNvPr id="54" name="Picture 53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866" y="3135922"/>
            <a:ext cx="556435" cy="429846"/>
          </a:xfrm>
          <a:prstGeom prst="rect">
            <a:avLst/>
          </a:prstGeom>
        </p:spPr>
      </p:pic>
      <p:pic>
        <p:nvPicPr>
          <p:cNvPr id="55" name="Picture 54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328" y="3223847"/>
            <a:ext cx="556435" cy="429846"/>
          </a:xfrm>
          <a:prstGeom prst="rect">
            <a:avLst/>
          </a:prstGeom>
        </p:spPr>
      </p:pic>
      <p:pic>
        <p:nvPicPr>
          <p:cNvPr id="56" name="Picture 55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638" y="2364154"/>
            <a:ext cx="556435" cy="429846"/>
          </a:xfrm>
          <a:prstGeom prst="rect">
            <a:avLst/>
          </a:prstGeom>
        </p:spPr>
      </p:pic>
      <p:pic>
        <p:nvPicPr>
          <p:cNvPr id="57" name="Picture 56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328" y="2266461"/>
            <a:ext cx="556435" cy="429846"/>
          </a:xfrm>
          <a:prstGeom prst="rect">
            <a:avLst/>
          </a:prstGeom>
        </p:spPr>
      </p:pic>
      <p:pic>
        <p:nvPicPr>
          <p:cNvPr id="58" name="Picture 57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485" y="2364155"/>
            <a:ext cx="556435" cy="429846"/>
          </a:xfrm>
          <a:prstGeom prst="rect">
            <a:avLst/>
          </a:prstGeom>
        </p:spPr>
      </p:pic>
      <p:pic>
        <p:nvPicPr>
          <p:cNvPr id="59" name="Picture 58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639" y="2579078"/>
            <a:ext cx="556435" cy="429846"/>
          </a:xfrm>
          <a:prstGeom prst="rect">
            <a:avLst/>
          </a:prstGeom>
        </p:spPr>
      </p:pic>
      <p:pic>
        <p:nvPicPr>
          <p:cNvPr id="60" name="Picture 59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562" y="2715847"/>
            <a:ext cx="556435" cy="429846"/>
          </a:xfrm>
          <a:prstGeom prst="rect">
            <a:avLst/>
          </a:prstGeom>
        </p:spPr>
      </p:pic>
      <p:pic>
        <p:nvPicPr>
          <p:cNvPr id="61" name="Picture 60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485" y="2833078"/>
            <a:ext cx="556435" cy="429846"/>
          </a:xfrm>
          <a:prstGeom prst="rect">
            <a:avLst/>
          </a:prstGeom>
        </p:spPr>
      </p:pic>
      <p:pic>
        <p:nvPicPr>
          <p:cNvPr id="62" name="Picture 61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639" y="3018694"/>
            <a:ext cx="556435" cy="429846"/>
          </a:xfrm>
          <a:prstGeom prst="rect">
            <a:avLst/>
          </a:prstGeom>
        </p:spPr>
      </p:pic>
      <p:pic>
        <p:nvPicPr>
          <p:cNvPr id="63" name="Picture 62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639" y="2930771"/>
            <a:ext cx="556435" cy="429846"/>
          </a:xfrm>
          <a:prstGeom prst="rect">
            <a:avLst/>
          </a:prstGeom>
        </p:spPr>
      </p:pic>
      <p:pic>
        <p:nvPicPr>
          <p:cNvPr id="64" name="Picture 63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024" y="2823309"/>
            <a:ext cx="556435" cy="429846"/>
          </a:xfrm>
          <a:prstGeom prst="rect">
            <a:avLst/>
          </a:prstGeom>
        </p:spPr>
      </p:pic>
      <p:pic>
        <p:nvPicPr>
          <p:cNvPr id="65" name="Picture 64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16" y="2833078"/>
            <a:ext cx="556435" cy="429846"/>
          </a:xfrm>
          <a:prstGeom prst="rect">
            <a:avLst/>
          </a:prstGeom>
        </p:spPr>
      </p:pic>
      <p:pic>
        <p:nvPicPr>
          <p:cNvPr id="66" name="Picture 65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332" y="2706078"/>
            <a:ext cx="556435" cy="429846"/>
          </a:xfrm>
          <a:prstGeom prst="rect">
            <a:avLst/>
          </a:prstGeom>
        </p:spPr>
      </p:pic>
      <p:pic>
        <p:nvPicPr>
          <p:cNvPr id="67" name="Picture 66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100" y="2188308"/>
            <a:ext cx="556435" cy="429846"/>
          </a:xfrm>
          <a:prstGeom prst="rect">
            <a:avLst/>
          </a:prstGeom>
        </p:spPr>
      </p:pic>
      <p:pic>
        <p:nvPicPr>
          <p:cNvPr id="68" name="Picture 67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023" y="2686539"/>
            <a:ext cx="556435" cy="429846"/>
          </a:xfrm>
          <a:prstGeom prst="rect">
            <a:avLst/>
          </a:prstGeom>
        </p:spPr>
      </p:pic>
      <p:pic>
        <p:nvPicPr>
          <p:cNvPr id="69" name="Picture 68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331" y="2676770"/>
            <a:ext cx="556435" cy="429846"/>
          </a:xfrm>
          <a:prstGeom prst="rect">
            <a:avLst/>
          </a:prstGeom>
        </p:spPr>
      </p:pic>
      <p:pic>
        <p:nvPicPr>
          <p:cNvPr id="70" name="Picture 69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869" y="2921000"/>
            <a:ext cx="556435" cy="429846"/>
          </a:xfrm>
          <a:prstGeom prst="rect">
            <a:avLst/>
          </a:prstGeom>
        </p:spPr>
      </p:pic>
      <p:pic>
        <p:nvPicPr>
          <p:cNvPr id="71" name="Picture 70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023" y="3155462"/>
            <a:ext cx="556435" cy="429846"/>
          </a:xfrm>
          <a:prstGeom prst="rect">
            <a:avLst/>
          </a:prstGeom>
        </p:spPr>
      </p:pic>
      <p:pic>
        <p:nvPicPr>
          <p:cNvPr id="72" name="Picture 71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485" y="3008923"/>
            <a:ext cx="556435" cy="429846"/>
          </a:xfrm>
          <a:prstGeom prst="rect">
            <a:avLst/>
          </a:prstGeom>
        </p:spPr>
      </p:pic>
      <p:pic>
        <p:nvPicPr>
          <p:cNvPr id="73" name="Picture 72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639" y="2452077"/>
            <a:ext cx="556435" cy="429846"/>
          </a:xfrm>
          <a:prstGeom prst="rect">
            <a:avLst/>
          </a:prstGeom>
        </p:spPr>
      </p:pic>
      <p:pic>
        <p:nvPicPr>
          <p:cNvPr id="74" name="Picture 73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793" y="2315308"/>
            <a:ext cx="556435" cy="429846"/>
          </a:xfrm>
          <a:prstGeom prst="rect">
            <a:avLst/>
          </a:prstGeom>
        </p:spPr>
      </p:pic>
      <p:pic>
        <p:nvPicPr>
          <p:cNvPr id="75" name="Picture 74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716" y="2305538"/>
            <a:ext cx="556435" cy="429846"/>
          </a:xfrm>
          <a:prstGeom prst="rect">
            <a:avLst/>
          </a:prstGeom>
        </p:spPr>
      </p:pic>
      <p:pic>
        <p:nvPicPr>
          <p:cNvPr id="76" name="Picture 75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409" y="2305538"/>
            <a:ext cx="556435" cy="429846"/>
          </a:xfrm>
          <a:prstGeom prst="rect">
            <a:avLst/>
          </a:prstGeom>
        </p:spPr>
      </p:pic>
      <p:pic>
        <p:nvPicPr>
          <p:cNvPr id="77" name="Picture 76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789" y="1963614"/>
            <a:ext cx="556435" cy="429846"/>
          </a:xfrm>
          <a:prstGeom prst="rect">
            <a:avLst/>
          </a:prstGeom>
        </p:spPr>
      </p:pic>
      <p:pic>
        <p:nvPicPr>
          <p:cNvPr id="78" name="Picture 77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404" y="2119921"/>
            <a:ext cx="556435" cy="429846"/>
          </a:xfrm>
          <a:prstGeom prst="rect">
            <a:avLst/>
          </a:prstGeom>
        </p:spPr>
      </p:pic>
      <p:pic>
        <p:nvPicPr>
          <p:cNvPr id="79" name="Picture 78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19" y="2149229"/>
            <a:ext cx="556435" cy="429846"/>
          </a:xfrm>
          <a:prstGeom prst="rect">
            <a:avLst/>
          </a:prstGeom>
        </p:spPr>
      </p:pic>
      <p:pic>
        <p:nvPicPr>
          <p:cNvPr id="80" name="Picture 79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639" y="1729154"/>
            <a:ext cx="556435" cy="429846"/>
          </a:xfrm>
          <a:prstGeom prst="rect">
            <a:avLst/>
          </a:prstGeom>
        </p:spPr>
      </p:pic>
      <p:pic>
        <p:nvPicPr>
          <p:cNvPr id="81" name="Picture 80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562" y="1944077"/>
            <a:ext cx="556435" cy="429846"/>
          </a:xfrm>
          <a:prstGeom prst="rect">
            <a:avLst/>
          </a:prstGeom>
        </p:spPr>
      </p:pic>
      <p:pic>
        <p:nvPicPr>
          <p:cNvPr id="82" name="Picture 81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485" y="2002692"/>
            <a:ext cx="556435" cy="429846"/>
          </a:xfrm>
          <a:prstGeom prst="rect">
            <a:avLst/>
          </a:prstGeom>
        </p:spPr>
      </p:pic>
      <p:pic>
        <p:nvPicPr>
          <p:cNvPr id="83" name="Picture 82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639" y="2373923"/>
            <a:ext cx="556435" cy="429846"/>
          </a:xfrm>
          <a:prstGeom prst="rect">
            <a:avLst/>
          </a:prstGeom>
        </p:spPr>
      </p:pic>
      <p:pic>
        <p:nvPicPr>
          <p:cNvPr id="84" name="Picture 83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869" y="2637692"/>
            <a:ext cx="556435" cy="429846"/>
          </a:xfrm>
          <a:prstGeom prst="rect">
            <a:avLst/>
          </a:prstGeom>
        </p:spPr>
      </p:pic>
      <p:pic>
        <p:nvPicPr>
          <p:cNvPr id="85" name="Picture 84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869" y="2520461"/>
            <a:ext cx="556435" cy="429846"/>
          </a:xfrm>
          <a:prstGeom prst="rect">
            <a:avLst/>
          </a:prstGeom>
        </p:spPr>
      </p:pic>
      <p:pic>
        <p:nvPicPr>
          <p:cNvPr id="86" name="Picture 85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327" y="1875693"/>
            <a:ext cx="556435" cy="429846"/>
          </a:xfrm>
          <a:prstGeom prst="rect">
            <a:avLst/>
          </a:prstGeom>
        </p:spPr>
      </p:pic>
      <p:pic>
        <p:nvPicPr>
          <p:cNvPr id="87" name="Picture 86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481" y="1846385"/>
            <a:ext cx="556435" cy="429846"/>
          </a:xfrm>
          <a:prstGeom prst="rect">
            <a:avLst/>
          </a:prstGeom>
        </p:spPr>
      </p:pic>
      <p:pic>
        <p:nvPicPr>
          <p:cNvPr id="88" name="Picture 87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408" y="1670539"/>
            <a:ext cx="556435" cy="429846"/>
          </a:xfrm>
          <a:prstGeom prst="rect">
            <a:avLst/>
          </a:prstGeom>
        </p:spPr>
      </p:pic>
      <p:pic>
        <p:nvPicPr>
          <p:cNvPr id="89" name="Picture 88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636" y="1641231"/>
            <a:ext cx="556435" cy="429846"/>
          </a:xfrm>
          <a:prstGeom prst="rect">
            <a:avLst/>
          </a:prstGeom>
        </p:spPr>
      </p:pic>
      <p:pic>
        <p:nvPicPr>
          <p:cNvPr id="90" name="Picture 89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636" y="1983154"/>
            <a:ext cx="556435" cy="429846"/>
          </a:xfrm>
          <a:prstGeom prst="rect">
            <a:avLst/>
          </a:prstGeom>
        </p:spPr>
      </p:pic>
      <p:pic>
        <p:nvPicPr>
          <p:cNvPr id="91" name="Picture 90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789" y="2588846"/>
            <a:ext cx="556435" cy="429846"/>
          </a:xfrm>
          <a:prstGeom prst="rect">
            <a:avLst/>
          </a:prstGeom>
        </p:spPr>
      </p:pic>
      <p:pic>
        <p:nvPicPr>
          <p:cNvPr id="92" name="Picture 91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558" y="3067539"/>
            <a:ext cx="556435" cy="429846"/>
          </a:xfrm>
          <a:prstGeom prst="rect">
            <a:avLst/>
          </a:prstGeom>
        </p:spPr>
      </p:pic>
      <p:pic>
        <p:nvPicPr>
          <p:cNvPr id="93" name="Picture 92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790" y="2246923"/>
            <a:ext cx="556435" cy="429846"/>
          </a:xfrm>
          <a:prstGeom prst="rect">
            <a:avLst/>
          </a:prstGeom>
        </p:spPr>
      </p:pic>
      <p:pic>
        <p:nvPicPr>
          <p:cNvPr id="94" name="Picture 93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021" y="2373923"/>
            <a:ext cx="556435" cy="429846"/>
          </a:xfrm>
          <a:prstGeom prst="rect">
            <a:avLst/>
          </a:prstGeom>
        </p:spPr>
      </p:pic>
      <p:pic>
        <p:nvPicPr>
          <p:cNvPr id="95" name="Picture 94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176" y="2891693"/>
            <a:ext cx="556435" cy="429846"/>
          </a:xfrm>
          <a:prstGeom prst="rect">
            <a:avLst/>
          </a:prstGeom>
        </p:spPr>
      </p:pic>
      <p:pic>
        <p:nvPicPr>
          <p:cNvPr id="96" name="Picture 95" descr="ViaSat-1-rendering-RGB-we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92" y="1768232"/>
            <a:ext cx="556435" cy="429846"/>
          </a:xfrm>
          <a:prstGeom prst="rect">
            <a:avLst/>
          </a:prstGeom>
        </p:spPr>
      </p:pic>
      <p:sp>
        <p:nvSpPr>
          <p:cNvPr id="97" name="TextBox 96"/>
          <p:cNvSpPr txBox="1"/>
          <p:nvPr/>
        </p:nvSpPr>
        <p:spPr>
          <a:xfrm>
            <a:off x="146525" y="4376608"/>
            <a:ext cx="4171462" cy="2531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700" dirty="0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Map Source: Facebook</a:t>
            </a:r>
          </a:p>
        </p:txBody>
      </p:sp>
    </p:spTree>
    <p:extLst>
      <p:ext uri="{BB962C8B-B14F-4D97-AF65-F5344CB8AC3E}">
        <p14:creationId xmlns:p14="http://schemas.microsoft.com/office/powerpoint/2010/main" val="357920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"/>
                            </p:stCondLst>
                            <p:childTnLst>
                              <p:par>
                                <p:cTn id="1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"/>
                            </p:stCondLst>
                            <p:childTnLst>
                              <p:par>
                                <p:cTn id="1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"/>
                            </p:stCondLst>
                            <p:childTnLst>
                              <p:par>
                                <p:cTn id="1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"/>
                            </p:stCondLst>
                            <p:childTnLst>
                              <p:par>
                                <p:cTn id="1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"/>
                            </p:stCondLst>
                            <p:childTnLst>
                              <p:par>
                                <p:cTn id="1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"/>
                            </p:stCondLst>
                            <p:childTnLst>
                              <p:par>
                                <p:cTn id="1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"/>
                            </p:stCondLst>
                            <p:childTnLst>
                              <p:par>
                                <p:cTn id="1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"/>
                            </p:stCondLst>
                            <p:childTnLst>
                              <p:par>
                                <p:cTn id="1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"/>
                            </p:stCondLst>
                            <p:childTnLst>
                              <p:par>
                                <p:cTn id="1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"/>
                            </p:stCondLst>
                            <p:childTnLst>
                              <p:par>
                                <p:cTn id="1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"/>
                            </p:stCondLst>
                            <p:childTnLst>
                              <p:par>
                                <p:cTn id="1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100"/>
                            </p:stCondLst>
                            <p:childTnLst>
                              <p:par>
                                <p:cTn id="1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200"/>
                            </p:stCondLst>
                            <p:childTnLst>
                              <p:par>
                                <p:cTn id="1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300"/>
                            </p:stCondLst>
                            <p:childTnLst>
                              <p:par>
                                <p:cTn id="1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400"/>
                            </p:stCondLst>
                            <p:childTnLst>
                              <p:par>
                                <p:cTn id="1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600"/>
                            </p:stCondLst>
                            <p:childTnLst>
                              <p:par>
                                <p:cTn id="2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700"/>
                            </p:stCondLst>
                            <p:childTnLst>
                              <p:par>
                                <p:cTn id="2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800"/>
                            </p:stCondLst>
                            <p:childTnLst>
                              <p:par>
                                <p:cTn id="2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900"/>
                            </p:stCondLst>
                            <p:childTnLst>
                              <p:par>
                                <p:cTn id="2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000"/>
                            </p:stCondLst>
                            <p:childTnLst>
                              <p:par>
                                <p:cTn id="2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00"/>
                            </p:stCondLst>
                            <p:childTnLst>
                              <p:par>
                                <p:cTn id="2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200"/>
                            </p:stCondLst>
                            <p:childTnLst>
                              <p:par>
                                <p:cTn id="2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300"/>
                            </p:stCondLst>
                            <p:childTnLst>
                              <p:par>
                                <p:cTn id="2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400"/>
                            </p:stCondLst>
                            <p:childTnLst>
                              <p:par>
                                <p:cTn id="2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500"/>
                            </p:stCondLst>
                            <p:childTnLst>
                              <p:par>
                                <p:cTn id="2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600"/>
                            </p:stCondLst>
                            <p:childTnLst>
                              <p:par>
                                <p:cTn id="2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700"/>
                            </p:stCondLst>
                            <p:childTnLst>
                              <p:par>
                                <p:cTn id="2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800"/>
                            </p:stCondLst>
                            <p:childTnLst>
                              <p:par>
                                <p:cTn id="2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900"/>
                            </p:stCondLst>
                            <p:childTnLst>
                              <p:par>
                                <p:cTn id="2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8000"/>
                            </p:stCondLst>
                            <p:childTnLst>
                              <p:par>
                                <p:cTn id="2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8100"/>
                            </p:stCondLst>
                            <p:childTnLst>
                              <p:par>
                                <p:cTn id="2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200"/>
                            </p:stCondLst>
                            <p:childTnLst>
                              <p:par>
                                <p:cTn id="2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300"/>
                            </p:stCondLst>
                            <p:childTnLst>
                              <p:par>
                                <p:cTn id="2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400"/>
                            </p:stCondLst>
                            <p:childTnLst>
                              <p:par>
                                <p:cTn id="2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500"/>
                            </p:stCondLst>
                            <p:childTnLst>
                              <p:par>
                                <p:cTn id="2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Myth</a:t>
            </a:r>
            <a:endParaRPr lang="en-US" dirty="0" smtClean="0"/>
          </a:p>
        </p:txBody>
      </p:sp>
      <p:sp>
        <p:nvSpPr>
          <p:cNvPr id="31748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What would this cost?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ViaSat-1 </a:t>
            </a:r>
            <a:r>
              <a:rPr lang="en-US" dirty="0" smtClean="0">
                <a:latin typeface="Arial"/>
                <a:cs typeface="Arial"/>
              </a:rPr>
              <a:t>cost:  </a:t>
            </a:r>
            <a:r>
              <a:rPr lang="en-US" dirty="0">
                <a:latin typeface="Arial"/>
                <a:cs typeface="Arial"/>
              </a:rPr>
              <a:t>$250 million</a:t>
            </a:r>
          </a:p>
          <a:p>
            <a:pPr marL="458788" lvl="2" indent="0">
              <a:buNone/>
            </a:pPr>
            <a:endParaRPr lang="en-US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George Clooney’s net worth: </a:t>
            </a:r>
            <a:r>
              <a:rPr lang="en-US" dirty="0" smtClean="0">
                <a:latin typeface="Arial"/>
                <a:cs typeface="Arial"/>
              </a:rPr>
              <a:t> $</a:t>
            </a:r>
            <a:r>
              <a:rPr lang="en-US" dirty="0">
                <a:latin typeface="Arial"/>
                <a:cs typeface="Arial"/>
              </a:rPr>
              <a:t>250 million</a:t>
            </a:r>
          </a:p>
          <a:p>
            <a:pPr marL="458788" lvl="2" indent="0">
              <a:buNone/>
            </a:pPr>
            <a:endParaRPr lang="en-US" dirty="0"/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390769" y="1201614"/>
            <a:ext cx="8440616" cy="3334385"/>
          </a:xfrm>
          <a:prstGeom prst="rect">
            <a:avLst/>
          </a:prstGeom>
        </p:spPr>
        <p:txBody>
          <a:bodyPr/>
          <a:lstStyle>
            <a:lvl1pPr marL="230188" indent="-230188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458788" indent="-228600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Lucida Grande"/>
              <a:buChar char="-"/>
              <a:defRPr sz="28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2pPr>
            <a:lvl3pPr marL="684213" indent="-225425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3pPr>
            <a:lvl4pPr marL="912813" indent="-228600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Lucida Grande"/>
              <a:buChar char="-"/>
              <a:defRPr sz="20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4pPr>
            <a:lvl5pPr marL="1143000" indent="-230188" algn="l" defTabSz="457200" rtl="0" eaLnBrk="0" fontAlgn="base" hangingPunct="0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ヒラギノ角ゴ Pro W3" charset="0"/>
                <a:cs typeface="ヒラギノ角ゴ Pro W3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endParaRPr lang="en-US" dirty="0" smtClean="0"/>
          </a:p>
        </p:txBody>
      </p:sp>
      <p:pic>
        <p:nvPicPr>
          <p:cNvPr id="3" name="Picture 2" descr="george-clooney-close-u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077" y="2278014"/>
            <a:ext cx="2510692" cy="228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36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Myth</a:t>
            </a:r>
            <a:endParaRPr lang="en-US" dirty="0" smtClean="0"/>
          </a:p>
        </p:txBody>
      </p:sp>
      <p:sp>
        <p:nvSpPr>
          <p:cNvPr id="3174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32000" y="808758"/>
            <a:ext cx="6480000" cy="422163"/>
          </a:xfrm>
        </p:spPr>
        <p:txBody>
          <a:bodyPr/>
          <a:lstStyle/>
          <a:p>
            <a:pPr algn="ctr"/>
            <a:r>
              <a:rPr lang="en-US" sz="1600" dirty="0" smtClean="0"/>
              <a:t>$183 billion or 730 George </a:t>
            </a:r>
            <a:r>
              <a:rPr lang="en-US" sz="1600" dirty="0" err="1" smtClean="0"/>
              <a:t>Clooneys</a:t>
            </a:r>
            <a:r>
              <a:rPr lang="en-US" sz="1600" dirty="0" smtClean="0"/>
              <a:t>!</a:t>
            </a:r>
          </a:p>
        </p:txBody>
      </p:sp>
      <p:pic>
        <p:nvPicPr>
          <p:cNvPr id="4" name="Picture 3" descr="GVO-Eds-Facebook-World-Map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092" y="1113693"/>
            <a:ext cx="5247355" cy="3483900"/>
          </a:xfrm>
          <a:prstGeom prst="rect">
            <a:avLst/>
          </a:prstGeom>
        </p:spPr>
      </p:pic>
      <p:pic>
        <p:nvPicPr>
          <p:cNvPr id="98" name="Picture 97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616" y="2200011"/>
            <a:ext cx="449346" cy="409389"/>
          </a:xfrm>
          <a:prstGeom prst="rect">
            <a:avLst/>
          </a:prstGeom>
        </p:spPr>
      </p:pic>
      <p:pic>
        <p:nvPicPr>
          <p:cNvPr id="99" name="Picture 98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308" y="2620088"/>
            <a:ext cx="449346" cy="409389"/>
          </a:xfrm>
          <a:prstGeom prst="rect">
            <a:avLst/>
          </a:prstGeom>
        </p:spPr>
      </p:pic>
      <p:pic>
        <p:nvPicPr>
          <p:cNvPr id="100" name="Picture 99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770" y="2395396"/>
            <a:ext cx="449346" cy="409389"/>
          </a:xfrm>
          <a:prstGeom prst="rect">
            <a:avLst/>
          </a:prstGeom>
        </p:spPr>
      </p:pic>
      <p:pic>
        <p:nvPicPr>
          <p:cNvPr id="101" name="Picture 100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078" y="2395396"/>
            <a:ext cx="449346" cy="409389"/>
          </a:xfrm>
          <a:prstGeom prst="rect">
            <a:avLst/>
          </a:prstGeom>
        </p:spPr>
      </p:pic>
      <p:pic>
        <p:nvPicPr>
          <p:cNvPr id="102" name="Picture 101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155" y="2200011"/>
            <a:ext cx="449346" cy="409389"/>
          </a:xfrm>
          <a:prstGeom prst="rect">
            <a:avLst/>
          </a:prstGeom>
        </p:spPr>
      </p:pic>
      <p:pic>
        <p:nvPicPr>
          <p:cNvPr id="103" name="Picture 102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31" y="2795934"/>
            <a:ext cx="449346" cy="409389"/>
          </a:xfrm>
          <a:prstGeom prst="rect">
            <a:avLst/>
          </a:prstGeom>
        </p:spPr>
      </p:pic>
      <p:pic>
        <p:nvPicPr>
          <p:cNvPr id="104" name="Picture 103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078" y="3128088"/>
            <a:ext cx="449346" cy="409389"/>
          </a:xfrm>
          <a:prstGeom prst="rect">
            <a:avLst/>
          </a:prstGeom>
        </p:spPr>
      </p:pic>
      <p:pic>
        <p:nvPicPr>
          <p:cNvPr id="105" name="Picture 104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078" y="3557934"/>
            <a:ext cx="449346" cy="409389"/>
          </a:xfrm>
          <a:prstGeom prst="rect">
            <a:avLst/>
          </a:prstGeom>
        </p:spPr>
      </p:pic>
      <p:pic>
        <p:nvPicPr>
          <p:cNvPr id="106" name="Picture 105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617" y="3040165"/>
            <a:ext cx="449346" cy="409389"/>
          </a:xfrm>
          <a:prstGeom prst="rect">
            <a:avLst/>
          </a:prstGeom>
        </p:spPr>
      </p:pic>
      <p:pic>
        <p:nvPicPr>
          <p:cNvPr id="107" name="Picture 106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386" y="2874088"/>
            <a:ext cx="449346" cy="409389"/>
          </a:xfrm>
          <a:prstGeom prst="rect">
            <a:avLst/>
          </a:prstGeom>
        </p:spPr>
      </p:pic>
      <p:pic>
        <p:nvPicPr>
          <p:cNvPr id="108" name="Picture 107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078" y="2219550"/>
            <a:ext cx="449346" cy="409389"/>
          </a:xfrm>
          <a:prstGeom prst="rect">
            <a:avLst/>
          </a:prstGeom>
        </p:spPr>
      </p:pic>
      <p:pic>
        <p:nvPicPr>
          <p:cNvPr id="109" name="Picture 108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463" y="2424703"/>
            <a:ext cx="449346" cy="409389"/>
          </a:xfrm>
          <a:prstGeom prst="rect">
            <a:avLst/>
          </a:prstGeom>
        </p:spPr>
      </p:pic>
      <p:pic>
        <p:nvPicPr>
          <p:cNvPr id="110" name="Picture 109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386" y="2131626"/>
            <a:ext cx="449346" cy="409389"/>
          </a:xfrm>
          <a:prstGeom prst="rect">
            <a:avLst/>
          </a:prstGeom>
        </p:spPr>
      </p:pic>
      <p:pic>
        <p:nvPicPr>
          <p:cNvPr id="111" name="Picture 110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1" y="2551703"/>
            <a:ext cx="449346" cy="409389"/>
          </a:xfrm>
          <a:prstGeom prst="rect">
            <a:avLst/>
          </a:prstGeom>
        </p:spPr>
      </p:pic>
      <p:pic>
        <p:nvPicPr>
          <p:cNvPr id="112" name="Picture 111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847" y="2278165"/>
            <a:ext cx="449346" cy="409389"/>
          </a:xfrm>
          <a:prstGeom prst="rect">
            <a:avLst/>
          </a:prstGeom>
        </p:spPr>
      </p:pic>
      <p:pic>
        <p:nvPicPr>
          <p:cNvPr id="113" name="Picture 112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463" y="1819011"/>
            <a:ext cx="449346" cy="409389"/>
          </a:xfrm>
          <a:prstGeom prst="rect">
            <a:avLst/>
          </a:prstGeom>
        </p:spPr>
      </p:pic>
      <p:pic>
        <p:nvPicPr>
          <p:cNvPr id="114" name="Picture 113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924" y="1867857"/>
            <a:ext cx="449346" cy="409389"/>
          </a:xfrm>
          <a:prstGeom prst="rect">
            <a:avLst/>
          </a:prstGeom>
        </p:spPr>
      </p:pic>
      <p:pic>
        <p:nvPicPr>
          <p:cNvPr id="115" name="Picture 114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540" y="1867857"/>
            <a:ext cx="449346" cy="409389"/>
          </a:xfrm>
          <a:prstGeom prst="rect">
            <a:avLst/>
          </a:prstGeom>
        </p:spPr>
      </p:pic>
      <p:pic>
        <p:nvPicPr>
          <p:cNvPr id="116" name="Picture 115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540" y="2512626"/>
            <a:ext cx="449346" cy="409389"/>
          </a:xfrm>
          <a:prstGeom prst="rect">
            <a:avLst/>
          </a:prstGeom>
        </p:spPr>
      </p:pic>
      <p:pic>
        <p:nvPicPr>
          <p:cNvPr id="117" name="Picture 116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540" y="2874087"/>
            <a:ext cx="449346" cy="409389"/>
          </a:xfrm>
          <a:prstGeom prst="rect">
            <a:avLst/>
          </a:prstGeom>
        </p:spPr>
      </p:pic>
      <p:pic>
        <p:nvPicPr>
          <p:cNvPr id="118" name="Picture 117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924" y="3255087"/>
            <a:ext cx="449346" cy="409389"/>
          </a:xfrm>
          <a:prstGeom prst="rect">
            <a:avLst/>
          </a:prstGeom>
        </p:spPr>
      </p:pic>
      <p:pic>
        <p:nvPicPr>
          <p:cNvPr id="119" name="Picture 118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463" y="3548163"/>
            <a:ext cx="449346" cy="409389"/>
          </a:xfrm>
          <a:prstGeom prst="rect">
            <a:avLst/>
          </a:prstGeom>
        </p:spPr>
      </p:pic>
      <p:pic>
        <p:nvPicPr>
          <p:cNvPr id="120" name="Picture 119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233" y="3548163"/>
            <a:ext cx="449346" cy="409389"/>
          </a:xfrm>
          <a:prstGeom prst="rect">
            <a:avLst/>
          </a:prstGeom>
        </p:spPr>
      </p:pic>
      <p:pic>
        <p:nvPicPr>
          <p:cNvPr id="121" name="Picture 120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87" y="3225778"/>
            <a:ext cx="449346" cy="409389"/>
          </a:xfrm>
          <a:prstGeom prst="rect">
            <a:avLst/>
          </a:prstGeom>
        </p:spPr>
      </p:pic>
      <p:pic>
        <p:nvPicPr>
          <p:cNvPr id="122" name="Picture 121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695" y="3235547"/>
            <a:ext cx="449346" cy="409389"/>
          </a:xfrm>
          <a:prstGeom prst="rect">
            <a:avLst/>
          </a:prstGeom>
        </p:spPr>
      </p:pic>
      <p:pic>
        <p:nvPicPr>
          <p:cNvPr id="123" name="Picture 122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2" y="3098778"/>
            <a:ext cx="449346" cy="409389"/>
          </a:xfrm>
          <a:prstGeom prst="rect">
            <a:avLst/>
          </a:prstGeom>
        </p:spPr>
      </p:pic>
      <p:pic>
        <p:nvPicPr>
          <p:cNvPr id="124" name="Picture 123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617" y="3040163"/>
            <a:ext cx="449346" cy="409389"/>
          </a:xfrm>
          <a:prstGeom prst="rect">
            <a:avLst/>
          </a:prstGeom>
        </p:spPr>
      </p:pic>
      <p:pic>
        <p:nvPicPr>
          <p:cNvPr id="125" name="Picture 124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309" y="2981548"/>
            <a:ext cx="449346" cy="409389"/>
          </a:xfrm>
          <a:prstGeom prst="rect">
            <a:avLst/>
          </a:prstGeom>
        </p:spPr>
      </p:pic>
      <p:pic>
        <p:nvPicPr>
          <p:cNvPr id="126" name="Picture 125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386" y="2805702"/>
            <a:ext cx="449346" cy="409389"/>
          </a:xfrm>
          <a:prstGeom prst="rect">
            <a:avLst/>
          </a:prstGeom>
        </p:spPr>
      </p:pic>
      <p:pic>
        <p:nvPicPr>
          <p:cNvPr id="127" name="Picture 126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1" y="2590779"/>
            <a:ext cx="449346" cy="409389"/>
          </a:xfrm>
          <a:prstGeom prst="rect">
            <a:avLst/>
          </a:prstGeom>
        </p:spPr>
      </p:pic>
      <p:pic>
        <p:nvPicPr>
          <p:cNvPr id="128" name="Picture 127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847" y="2463779"/>
            <a:ext cx="449346" cy="409389"/>
          </a:xfrm>
          <a:prstGeom prst="rect">
            <a:avLst/>
          </a:prstGeom>
        </p:spPr>
      </p:pic>
      <p:pic>
        <p:nvPicPr>
          <p:cNvPr id="129" name="Picture 128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154" y="2756856"/>
            <a:ext cx="449346" cy="409389"/>
          </a:xfrm>
          <a:prstGeom prst="rect">
            <a:avLst/>
          </a:prstGeom>
        </p:spPr>
      </p:pic>
      <p:pic>
        <p:nvPicPr>
          <p:cNvPr id="130" name="Picture 129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769" y="3128087"/>
            <a:ext cx="449346" cy="409389"/>
          </a:xfrm>
          <a:prstGeom prst="rect">
            <a:avLst/>
          </a:prstGeom>
        </p:spPr>
      </p:pic>
      <p:pic>
        <p:nvPicPr>
          <p:cNvPr id="131" name="Picture 130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9" y="2815471"/>
            <a:ext cx="449346" cy="409389"/>
          </a:xfrm>
          <a:prstGeom prst="rect">
            <a:avLst/>
          </a:prstGeom>
        </p:spPr>
      </p:pic>
      <p:pic>
        <p:nvPicPr>
          <p:cNvPr id="132" name="Picture 131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075" y="2561471"/>
            <a:ext cx="449346" cy="409389"/>
          </a:xfrm>
          <a:prstGeom prst="rect">
            <a:avLst/>
          </a:prstGeom>
        </p:spPr>
      </p:pic>
      <p:pic>
        <p:nvPicPr>
          <p:cNvPr id="133" name="Picture 132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075" y="2307471"/>
            <a:ext cx="449346" cy="409389"/>
          </a:xfrm>
          <a:prstGeom prst="rect">
            <a:avLst/>
          </a:prstGeom>
        </p:spPr>
      </p:pic>
      <p:pic>
        <p:nvPicPr>
          <p:cNvPr id="134" name="Picture 133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536" y="2180471"/>
            <a:ext cx="449346" cy="409389"/>
          </a:xfrm>
          <a:prstGeom prst="rect">
            <a:avLst/>
          </a:prstGeom>
        </p:spPr>
      </p:pic>
      <p:pic>
        <p:nvPicPr>
          <p:cNvPr id="135" name="Picture 134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536" y="2151163"/>
            <a:ext cx="449346" cy="409389"/>
          </a:xfrm>
          <a:prstGeom prst="rect">
            <a:avLst/>
          </a:prstGeom>
        </p:spPr>
      </p:pic>
      <p:pic>
        <p:nvPicPr>
          <p:cNvPr id="136" name="Picture 135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459" y="1916701"/>
            <a:ext cx="449346" cy="409389"/>
          </a:xfrm>
          <a:prstGeom prst="rect">
            <a:avLst/>
          </a:prstGeom>
        </p:spPr>
      </p:pic>
      <p:pic>
        <p:nvPicPr>
          <p:cNvPr id="137" name="Picture 136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7" y="2043701"/>
            <a:ext cx="449346" cy="409389"/>
          </a:xfrm>
          <a:prstGeom prst="rect">
            <a:avLst/>
          </a:prstGeom>
        </p:spPr>
      </p:pic>
      <p:pic>
        <p:nvPicPr>
          <p:cNvPr id="138" name="Picture 137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766" y="1994855"/>
            <a:ext cx="449346" cy="409389"/>
          </a:xfrm>
          <a:prstGeom prst="rect">
            <a:avLst/>
          </a:prstGeom>
        </p:spPr>
      </p:pic>
      <p:pic>
        <p:nvPicPr>
          <p:cNvPr id="139" name="Picture 138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843" y="1906932"/>
            <a:ext cx="449346" cy="409389"/>
          </a:xfrm>
          <a:prstGeom prst="rect">
            <a:avLst/>
          </a:prstGeom>
        </p:spPr>
      </p:pic>
      <p:pic>
        <p:nvPicPr>
          <p:cNvPr id="140" name="Picture 139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305" y="2160932"/>
            <a:ext cx="449346" cy="409389"/>
          </a:xfrm>
          <a:prstGeom prst="rect">
            <a:avLst/>
          </a:prstGeom>
        </p:spPr>
      </p:pic>
      <p:pic>
        <p:nvPicPr>
          <p:cNvPr id="141" name="Picture 140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074" y="1887394"/>
            <a:ext cx="449346" cy="409389"/>
          </a:xfrm>
          <a:prstGeom prst="rect">
            <a:avLst/>
          </a:prstGeom>
        </p:spPr>
      </p:pic>
      <p:pic>
        <p:nvPicPr>
          <p:cNvPr id="142" name="Picture 141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920" y="1789701"/>
            <a:ext cx="449346" cy="409389"/>
          </a:xfrm>
          <a:prstGeom prst="rect">
            <a:avLst/>
          </a:prstGeom>
        </p:spPr>
      </p:pic>
      <p:pic>
        <p:nvPicPr>
          <p:cNvPr id="143" name="Picture 142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920" y="1623624"/>
            <a:ext cx="449346" cy="409389"/>
          </a:xfrm>
          <a:prstGeom prst="rect">
            <a:avLst/>
          </a:prstGeom>
        </p:spPr>
      </p:pic>
      <p:pic>
        <p:nvPicPr>
          <p:cNvPr id="144" name="Picture 143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458" y="1545470"/>
            <a:ext cx="449346" cy="409389"/>
          </a:xfrm>
          <a:prstGeom prst="rect">
            <a:avLst/>
          </a:prstGeom>
        </p:spPr>
      </p:pic>
      <p:pic>
        <p:nvPicPr>
          <p:cNvPr id="145" name="Picture 144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843" y="1535701"/>
            <a:ext cx="449346" cy="409389"/>
          </a:xfrm>
          <a:prstGeom prst="rect">
            <a:avLst/>
          </a:prstGeom>
        </p:spPr>
      </p:pic>
      <p:pic>
        <p:nvPicPr>
          <p:cNvPr id="146" name="Picture 145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843" y="2014393"/>
            <a:ext cx="449346" cy="409389"/>
          </a:xfrm>
          <a:prstGeom prst="rect">
            <a:avLst/>
          </a:prstGeom>
        </p:spPr>
      </p:pic>
      <p:pic>
        <p:nvPicPr>
          <p:cNvPr id="147" name="Picture 146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843" y="2229316"/>
            <a:ext cx="449346" cy="409389"/>
          </a:xfrm>
          <a:prstGeom prst="rect">
            <a:avLst/>
          </a:prstGeom>
        </p:spPr>
      </p:pic>
      <p:pic>
        <p:nvPicPr>
          <p:cNvPr id="148" name="Picture 147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458" y="2502854"/>
            <a:ext cx="449346" cy="409389"/>
          </a:xfrm>
          <a:prstGeom prst="rect">
            <a:avLst/>
          </a:prstGeom>
        </p:spPr>
      </p:pic>
      <p:pic>
        <p:nvPicPr>
          <p:cNvPr id="149" name="Picture 148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304" y="2864316"/>
            <a:ext cx="449346" cy="409389"/>
          </a:xfrm>
          <a:prstGeom prst="rect">
            <a:avLst/>
          </a:prstGeom>
        </p:spPr>
      </p:pic>
      <p:pic>
        <p:nvPicPr>
          <p:cNvPr id="150" name="Picture 149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7" y="3069469"/>
            <a:ext cx="449346" cy="409389"/>
          </a:xfrm>
          <a:prstGeom prst="rect">
            <a:avLst/>
          </a:prstGeom>
        </p:spPr>
      </p:pic>
      <p:pic>
        <p:nvPicPr>
          <p:cNvPr id="151" name="Picture 150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7" y="3284392"/>
            <a:ext cx="449346" cy="409389"/>
          </a:xfrm>
          <a:prstGeom prst="rect">
            <a:avLst/>
          </a:prstGeom>
        </p:spPr>
      </p:pic>
      <p:pic>
        <p:nvPicPr>
          <p:cNvPr id="152" name="Picture 151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82" y="3157392"/>
            <a:ext cx="449346" cy="409389"/>
          </a:xfrm>
          <a:prstGeom prst="rect">
            <a:avLst/>
          </a:prstGeom>
        </p:spPr>
      </p:pic>
      <p:pic>
        <p:nvPicPr>
          <p:cNvPr id="153" name="Picture 152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82" y="2815469"/>
            <a:ext cx="449346" cy="409389"/>
          </a:xfrm>
          <a:prstGeom prst="rect">
            <a:avLst/>
          </a:prstGeom>
        </p:spPr>
      </p:pic>
      <p:pic>
        <p:nvPicPr>
          <p:cNvPr id="154" name="Picture 153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82" y="2610315"/>
            <a:ext cx="449346" cy="409389"/>
          </a:xfrm>
          <a:prstGeom prst="rect">
            <a:avLst/>
          </a:prstGeom>
        </p:spPr>
      </p:pic>
      <p:pic>
        <p:nvPicPr>
          <p:cNvPr id="155" name="Picture 154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13" y="1975315"/>
            <a:ext cx="449346" cy="409389"/>
          </a:xfrm>
          <a:prstGeom prst="rect">
            <a:avLst/>
          </a:prstGeom>
        </p:spPr>
      </p:pic>
      <p:pic>
        <p:nvPicPr>
          <p:cNvPr id="156" name="Picture 155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998" y="1662700"/>
            <a:ext cx="449346" cy="409389"/>
          </a:xfrm>
          <a:prstGeom prst="rect">
            <a:avLst/>
          </a:prstGeom>
        </p:spPr>
      </p:pic>
      <p:pic>
        <p:nvPicPr>
          <p:cNvPr id="157" name="Picture 156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844" y="1545469"/>
            <a:ext cx="449346" cy="409389"/>
          </a:xfrm>
          <a:prstGeom prst="rect">
            <a:avLst/>
          </a:prstGeom>
        </p:spPr>
      </p:pic>
      <p:pic>
        <p:nvPicPr>
          <p:cNvPr id="158" name="Picture 157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998" y="2610315"/>
            <a:ext cx="449346" cy="409389"/>
          </a:xfrm>
          <a:prstGeom prst="rect">
            <a:avLst/>
          </a:prstGeom>
        </p:spPr>
      </p:pic>
      <p:pic>
        <p:nvPicPr>
          <p:cNvPr id="159" name="Picture 158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921" y="2405161"/>
            <a:ext cx="449346" cy="409389"/>
          </a:xfrm>
          <a:prstGeom prst="rect">
            <a:avLst/>
          </a:prstGeom>
        </p:spPr>
      </p:pic>
      <p:pic>
        <p:nvPicPr>
          <p:cNvPr id="160" name="Picture 159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8" y="2229315"/>
            <a:ext cx="449346" cy="409389"/>
          </a:xfrm>
          <a:prstGeom prst="rect">
            <a:avLst/>
          </a:prstGeom>
        </p:spPr>
      </p:pic>
      <p:pic>
        <p:nvPicPr>
          <p:cNvPr id="161" name="Picture 160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309" y="2932702"/>
            <a:ext cx="449346" cy="409389"/>
          </a:xfrm>
          <a:prstGeom prst="rect">
            <a:avLst/>
          </a:prstGeom>
        </p:spPr>
      </p:pic>
      <p:pic>
        <p:nvPicPr>
          <p:cNvPr id="162" name="Picture 161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613" y="1916701"/>
            <a:ext cx="449346" cy="409389"/>
          </a:xfrm>
          <a:prstGeom prst="rect">
            <a:avLst/>
          </a:prstGeom>
        </p:spPr>
      </p:pic>
      <p:pic>
        <p:nvPicPr>
          <p:cNvPr id="163" name="Picture 162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536" y="1809240"/>
            <a:ext cx="449346" cy="409389"/>
          </a:xfrm>
          <a:prstGeom prst="rect">
            <a:avLst/>
          </a:prstGeom>
        </p:spPr>
      </p:pic>
      <p:pic>
        <p:nvPicPr>
          <p:cNvPr id="164" name="Picture 163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844" y="1809240"/>
            <a:ext cx="449346" cy="409389"/>
          </a:xfrm>
          <a:prstGeom prst="rect">
            <a:avLst/>
          </a:prstGeom>
        </p:spPr>
      </p:pic>
      <p:pic>
        <p:nvPicPr>
          <p:cNvPr id="165" name="Picture 164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151" y="2112086"/>
            <a:ext cx="449346" cy="409389"/>
          </a:xfrm>
          <a:prstGeom prst="rect">
            <a:avLst/>
          </a:prstGeom>
        </p:spPr>
      </p:pic>
      <p:pic>
        <p:nvPicPr>
          <p:cNvPr id="166" name="Picture 165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382" y="2082778"/>
            <a:ext cx="449346" cy="409389"/>
          </a:xfrm>
          <a:prstGeom prst="rect">
            <a:avLst/>
          </a:prstGeom>
        </p:spPr>
      </p:pic>
      <p:pic>
        <p:nvPicPr>
          <p:cNvPr id="167" name="Picture 166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920" y="3313701"/>
            <a:ext cx="449346" cy="409389"/>
          </a:xfrm>
          <a:prstGeom prst="rect">
            <a:avLst/>
          </a:prstGeom>
        </p:spPr>
      </p:pic>
      <p:pic>
        <p:nvPicPr>
          <p:cNvPr id="168" name="Picture 167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920" y="2737316"/>
            <a:ext cx="449346" cy="409389"/>
          </a:xfrm>
          <a:prstGeom prst="rect">
            <a:avLst/>
          </a:prstGeom>
        </p:spPr>
      </p:pic>
      <p:pic>
        <p:nvPicPr>
          <p:cNvPr id="169" name="Picture 168" descr="george-clooney-close-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83" y="1574777"/>
            <a:ext cx="449346" cy="409389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146525" y="4376608"/>
            <a:ext cx="4171462" cy="2531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700" dirty="0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Map Source: Facebook</a:t>
            </a:r>
          </a:p>
        </p:txBody>
      </p:sp>
    </p:spTree>
    <p:extLst>
      <p:ext uri="{BB962C8B-B14F-4D97-AF65-F5344CB8AC3E}">
        <p14:creationId xmlns:p14="http://schemas.microsoft.com/office/powerpoint/2010/main" val="1572062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"/>
                            </p:stCondLst>
                            <p:childTnLst>
                              <p:par>
                                <p:cTn id="1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"/>
                            </p:stCondLst>
                            <p:childTnLst>
                              <p:par>
                                <p:cTn id="1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"/>
                            </p:stCondLst>
                            <p:childTnLst>
                              <p:par>
                                <p:cTn id="1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"/>
                            </p:stCondLst>
                            <p:childTnLst>
                              <p:par>
                                <p:cTn id="1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"/>
                            </p:stCondLst>
                            <p:childTnLst>
                              <p:par>
                                <p:cTn id="1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"/>
                            </p:stCondLst>
                            <p:childTnLst>
                              <p:par>
                                <p:cTn id="1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"/>
                            </p:stCondLst>
                            <p:childTnLst>
                              <p:par>
                                <p:cTn id="1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"/>
                            </p:stCondLst>
                            <p:childTnLst>
                              <p:par>
                                <p:cTn id="1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"/>
                            </p:stCondLst>
                            <p:childTnLst>
                              <p:par>
                                <p:cTn id="1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"/>
                            </p:stCondLst>
                            <p:childTnLst>
                              <p:par>
                                <p:cTn id="1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"/>
                            </p:stCondLst>
                            <p:childTnLst>
                              <p:par>
                                <p:cTn id="1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100"/>
                            </p:stCondLst>
                            <p:childTnLst>
                              <p:par>
                                <p:cTn id="1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200"/>
                            </p:stCondLst>
                            <p:childTnLst>
                              <p:par>
                                <p:cTn id="1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300"/>
                            </p:stCondLst>
                            <p:childTnLst>
                              <p:par>
                                <p:cTn id="1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400"/>
                            </p:stCondLst>
                            <p:childTnLst>
                              <p:par>
                                <p:cTn id="1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600"/>
                            </p:stCondLst>
                            <p:childTnLst>
                              <p:par>
                                <p:cTn id="2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700"/>
                            </p:stCondLst>
                            <p:childTnLst>
                              <p:par>
                                <p:cTn id="2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800"/>
                            </p:stCondLst>
                            <p:childTnLst>
                              <p:par>
                                <p:cTn id="2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900"/>
                            </p:stCondLst>
                            <p:childTnLst>
                              <p:par>
                                <p:cTn id="2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000"/>
                            </p:stCondLst>
                            <p:childTnLst>
                              <p:par>
                                <p:cTn id="2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00"/>
                            </p:stCondLst>
                            <p:childTnLst>
                              <p:par>
                                <p:cTn id="2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Myth</a:t>
            </a:r>
            <a:endParaRPr lang="en-US" dirty="0" smtClean="0"/>
          </a:p>
        </p:txBody>
      </p:sp>
      <p:sp>
        <p:nvSpPr>
          <p:cNvPr id="3174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56847" y="906452"/>
            <a:ext cx="8030307" cy="363547"/>
          </a:xfrm>
        </p:spPr>
        <p:txBody>
          <a:bodyPr/>
          <a:lstStyle/>
          <a:p>
            <a:pPr algn="ctr"/>
            <a:r>
              <a:rPr lang="en-US" sz="1600" dirty="0" smtClean="0"/>
              <a:t>Satellites’ Share of International Circuits Connected to the U.S., 2014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413" y="1380275"/>
            <a:ext cx="4578096" cy="27492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25" y="4376608"/>
            <a:ext cx="4171462" cy="2531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700" dirty="0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Source: FCC, 2014 U.S. International Circuit Capacity Data </a:t>
            </a:r>
          </a:p>
        </p:txBody>
      </p:sp>
    </p:spTree>
    <p:extLst>
      <p:ext uri="{BB962C8B-B14F-4D97-AF65-F5344CB8AC3E}">
        <p14:creationId xmlns:p14="http://schemas.microsoft.com/office/powerpoint/2010/main" val="1782817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Myth</a:t>
            </a:r>
            <a:endParaRPr lang="en-US" dirty="0" smtClean="0"/>
          </a:p>
        </p:txBody>
      </p:sp>
      <p:sp>
        <p:nvSpPr>
          <p:cNvPr id="29699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The Myth: The destruction of a single satellite would cause half of North America to “lose their Facebook”.</a:t>
            </a:r>
          </a:p>
          <a:p>
            <a:pPr>
              <a:buFont typeface="Arial"/>
              <a:buChar char="•"/>
            </a:pPr>
            <a:r>
              <a:rPr lang="en-US" dirty="0" smtClean="0"/>
              <a:t>Conclusion: George Clooney is very charming, but he doesn’t know how the Internet works.</a:t>
            </a:r>
          </a:p>
          <a:p>
            <a:pPr>
              <a:buFont typeface="Arial"/>
              <a:buChar char="•"/>
            </a:pPr>
            <a:r>
              <a:rPr lang="en-US" dirty="0" smtClean="0"/>
              <a:t>Status: </a:t>
            </a:r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9215">
            <a:off x="2697501" y="2438491"/>
            <a:ext cx="5736995" cy="1546739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715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48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Demand Doubling Myth</a:t>
            </a:r>
            <a:endParaRPr lang="en-US" dirty="0" smtClean="0"/>
          </a:p>
        </p:txBody>
      </p:sp>
      <p:sp>
        <p:nvSpPr>
          <p:cNvPr id="3174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32000" y="896680"/>
            <a:ext cx="6480000" cy="360000"/>
          </a:xfrm>
        </p:spPr>
        <p:txBody>
          <a:bodyPr/>
          <a:lstStyle/>
          <a:p>
            <a:pPr algn="ctr"/>
            <a:r>
              <a:rPr lang="en-US" sz="1600" dirty="0" smtClean="0"/>
              <a:t>What is “Doubling Every 2 Years” in Annual Terms?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923" y="1329743"/>
            <a:ext cx="6086155" cy="30089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90692" y="2344617"/>
            <a:ext cx="1084385" cy="576293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1400" dirty="0" smtClean="0">
                <a:solidFill>
                  <a:schemeClr val="tx2"/>
                </a:solidFill>
                <a:latin typeface="+mn-lt"/>
                <a:ea typeface="Nokia Pure Text" panose="020B0503020202020204" pitchFamily="34" charset="0"/>
                <a:cs typeface="Nokia Pure Headline Light"/>
              </a:rPr>
              <a:t>~41% Annually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5597769" y="2667001"/>
            <a:ext cx="1944077" cy="918308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6308" y="4366839"/>
            <a:ext cx="4259369" cy="2531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700" dirty="0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Source: TeleGeography</a:t>
            </a:r>
          </a:p>
        </p:txBody>
      </p:sp>
    </p:spTree>
    <p:extLst>
      <p:ext uri="{BB962C8B-B14F-4D97-AF65-F5344CB8AC3E}">
        <p14:creationId xmlns:p14="http://schemas.microsoft.com/office/powerpoint/2010/main" val="1714434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Demand Doubling Myth</a:t>
            </a:r>
            <a:endParaRPr lang="en-US" dirty="0" smtClean="0"/>
          </a:p>
        </p:txBody>
      </p:sp>
      <p:sp>
        <p:nvSpPr>
          <p:cNvPr id="3174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32000" y="886911"/>
            <a:ext cx="6480000" cy="360000"/>
          </a:xfrm>
        </p:spPr>
        <p:txBody>
          <a:bodyPr/>
          <a:lstStyle/>
          <a:p>
            <a:pPr algn="ctr"/>
            <a:r>
              <a:rPr lang="en-US" sz="1600" dirty="0" smtClean="0"/>
              <a:t>Annual Demand Growth Generally &gt;41%</a:t>
            </a:r>
          </a:p>
        </p:txBody>
      </p:sp>
      <p:pic>
        <p:nvPicPr>
          <p:cNvPr id="2" name="Picture 1" descr="doubl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923" y="1338386"/>
            <a:ext cx="6086155" cy="30111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308" y="4366839"/>
            <a:ext cx="4259369" cy="2531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700" dirty="0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Source: TeleGeography</a:t>
            </a:r>
          </a:p>
        </p:txBody>
      </p:sp>
    </p:spTree>
    <p:extLst>
      <p:ext uri="{BB962C8B-B14F-4D97-AF65-F5344CB8AC3E}">
        <p14:creationId xmlns:p14="http://schemas.microsoft.com/office/powerpoint/2010/main" val="611350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Demand Doubling Myth</a:t>
            </a:r>
            <a:endParaRPr lang="en-US" dirty="0" smtClean="0"/>
          </a:p>
        </p:txBody>
      </p:sp>
      <p:sp>
        <p:nvSpPr>
          <p:cNvPr id="3174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32000" y="896680"/>
            <a:ext cx="6480000" cy="360000"/>
          </a:xfrm>
        </p:spPr>
        <p:txBody>
          <a:bodyPr/>
          <a:lstStyle/>
          <a:p>
            <a:pPr algn="ctr"/>
            <a:r>
              <a:rPr lang="en-US" sz="1600" dirty="0" smtClean="0"/>
              <a:t>What if this Pace Continues?</a:t>
            </a:r>
          </a:p>
        </p:txBody>
      </p:sp>
      <p:pic>
        <p:nvPicPr>
          <p:cNvPr id="3" name="Picture 2" descr="fut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003" y="1269995"/>
            <a:ext cx="6123995" cy="32433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308" y="4366839"/>
            <a:ext cx="4259369" cy="253128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marR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1135"/>
              </a:buClr>
              <a:buSzTx/>
              <a:tabLst/>
            </a:pPr>
            <a:r>
              <a:rPr lang="en-US" sz="700" dirty="0" smtClean="0">
                <a:solidFill>
                  <a:schemeClr val="tx2"/>
                </a:solidFill>
                <a:latin typeface="Helvetica"/>
                <a:ea typeface="Nokia Pure Text" panose="020B0503020202020204" pitchFamily="34" charset="0"/>
                <a:cs typeface="Helvetica"/>
              </a:rPr>
              <a:t>Source: TeleGeography</a:t>
            </a:r>
          </a:p>
        </p:txBody>
      </p:sp>
    </p:spTree>
    <p:extLst>
      <p:ext uri="{BB962C8B-B14F-4D97-AF65-F5344CB8AC3E}">
        <p14:creationId xmlns:p14="http://schemas.microsoft.com/office/powerpoint/2010/main" val="668346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Demand Doubling Myth</a:t>
            </a:r>
            <a:endParaRPr lang="en-US" dirty="0" smtClean="0"/>
          </a:p>
        </p:txBody>
      </p:sp>
      <p:sp>
        <p:nvSpPr>
          <p:cNvPr id="29699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The Myth: Demand for submarine cable capacity is doubling every 2 years.</a:t>
            </a:r>
          </a:p>
          <a:p>
            <a:pPr>
              <a:buFont typeface="Arial"/>
              <a:buChar char="•"/>
            </a:pPr>
            <a:r>
              <a:rPr lang="en-US" dirty="0" smtClean="0"/>
              <a:t>Conclusion: On most routes demand continues to rise by more than 41% per year.</a:t>
            </a:r>
          </a:p>
          <a:p>
            <a:pPr>
              <a:buFont typeface="Arial"/>
              <a:buChar char="•"/>
            </a:pPr>
            <a:r>
              <a:rPr lang="en-US" dirty="0" smtClean="0"/>
              <a:t>Status: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4326">
            <a:off x="2739512" y="2440592"/>
            <a:ext cx="5710728" cy="1539657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503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/>
    </p:bldLst>
  </p:timing>
</p:sld>
</file>

<file path=ppt/theme/theme1.xml><?xml version="1.0" encoding="utf-8"?>
<a:theme xmlns:a="http://schemas.openxmlformats.org/drawingml/2006/main" name="SubOptic 2016 PowerPoint Presentation Template">
  <a:themeElements>
    <a:clrScheme name="SubOptic 2016">
      <a:dk1>
        <a:srgbClr val="4F2F7B"/>
      </a:dk1>
      <a:lt1>
        <a:srgbClr val="FFFFFF"/>
      </a:lt1>
      <a:dk2>
        <a:srgbClr val="000F32"/>
      </a:dk2>
      <a:lt2>
        <a:srgbClr val="7F7F7F"/>
      </a:lt2>
      <a:accent1>
        <a:srgbClr val="C55A11"/>
      </a:accent1>
      <a:accent2>
        <a:srgbClr val="31869C"/>
      </a:accent2>
      <a:accent3>
        <a:srgbClr val="77933C"/>
      </a:accent3>
      <a:accent4>
        <a:srgbClr val="FAC090"/>
      </a:accent4>
      <a:accent5>
        <a:srgbClr val="B7DDE8"/>
      </a:accent5>
      <a:accent6>
        <a:srgbClr val="C3D59B"/>
      </a:accent6>
      <a:hlink>
        <a:srgbClr val="0645AD"/>
      </a:hlink>
      <a:folHlink>
        <a:srgbClr val="0B0080"/>
      </a:folHlink>
    </a:clrScheme>
    <a:fontScheme name="SubOpt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ubOptic 2016 Introduction">
  <a:themeElements>
    <a:clrScheme name="SubOptic 2016">
      <a:dk1>
        <a:srgbClr val="4F2F7B"/>
      </a:dk1>
      <a:lt1>
        <a:srgbClr val="FFFFFF"/>
      </a:lt1>
      <a:dk2>
        <a:srgbClr val="000F32"/>
      </a:dk2>
      <a:lt2>
        <a:srgbClr val="7F7F7F"/>
      </a:lt2>
      <a:accent1>
        <a:srgbClr val="C55A11"/>
      </a:accent1>
      <a:accent2>
        <a:srgbClr val="31869C"/>
      </a:accent2>
      <a:accent3>
        <a:srgbClr val="77933C"/>
      </a:accent3>
      <a:accent4>
        <a:srgbClr val="FAC090"/>
      </a:accent4>
      <a:accent5>
        <a:srgbClr val="B7DDE8"/>
      </a:accent5>
      <a:accent6>
        <a:srgbClr val="C3D59B"/>
      </a:accent6>
      <a:hlink>
        <a:srgbClr val="0645AD"/>
      </a:hlink>
      <a:folHlink>
        <a:srgbClr val="0B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ubOptic 2016 Content">
  <a:themeElements>
    <a:clrScheme name="SubOptic 2016">
      <a:dk1>
        <a:srgbClr val="4F2F7B"/>
      </a:dk1>
      <a:lt1>
        <a:srgbClr val="FFFFFF"/>
      </a:lt1>
      <a:dk2>
        <a:srgbClr val="000F32"/>
      </a:dk2>
      <a:lt2>
        <a:srgbClr val="7F7F7F"/>
      </a:lt2>
      <a:accent1>
        <a:srgbClr val="C55A11"/>
      </a:accent1>
      <a:accent2>
        <a:srgbClr val="31869C"/>
      </a:accent2>
      <a:accent3>
        <a:srgbClr val="77933C"/>
      </a:accent3>
      <a:accent4>
        <a:srgbClr val="FAC090"/>
      </a:accent4>
      <a:accent5>
        <a:srgbClr val="B7DDE8"/>
      </a:accent5>
      <a:accent6>
        <a:srgbClr val="C3D59B"/>
      </a:accent6>
      <a:hlink>
        <a:srgbClr val="0645AD"/>
      </a:hlink>
      <a:folHlink>
        <a:srgbClr val="0B0080"/>
      </a:folHlink>
    </a:clrScheme>
    <a:fontScheme name="Nokia Pure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algn="l" fontAlgn="auto">
          <a:spcBef>
            <a:spcPts val="0"/>
          </a:spcBef>
          <a:spcAft>
            <a:spcPts val="0"/>
          </a:spcAft>
          <a:defRPr sz="1200" dirty="0" err="1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72000" tIns="72000" rIns="72000" bIns="72000" rtlCol="0">
        <a:spAutoFit/>
      </a:bodyPr>
      <a:lstStyle>
        <a:defPPr marR="0" algn="l" defTabSz="457200" rtl="0" eaLnBrk="1" fontAlgn="base" latinLnBrk="0" hangingPunct="1">
          <a:lnSpc>
            <a:spcPct val="100000"/>
          </a:lnSpc>
          <a:spcBef>
            <a:spcPts val="0"/>
          </a:spcBef>
          <a:spcAft>
            <a:spcPct val="0"/>
          </a:spcAft>
          <a:buClr>
            <a:srgbClr val="001135"/>
          </a:buClr>
          <a:buSzTx/>
          <a:tabLst/>
          <a:defRPr sz="1400" dirty="0" smtClean="0">
            <a:solidFill>
              <a:schemeClr val="tx2"/>
            </a:solidFill>
            <a:latin typeface="+mn-lt"/>
            <a:ea typeface="Nokia Pure Text" panose="020B0503020202020204" pitchFamily="34" charset="0"/>
            <a:cs typeface="Nokia Pure Headline Ligh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Nokia_Pure_PPT_CORP_V3.1" id="{655C0B4C-DD58-4366-A06D-BF0A1B81A469}" vid="{6AA74208-B53C-4696-ADC1-7541119D5A96}"/>
    </a:ext>
  </a:extLst>
</a:theme>
</file>

<file path=ppt/theme/theme4.xml><?xml version="1.0" encoding="utf-8"?>
<a:theme xmlns:a="http://schemas.openxmlformats.org/drawingml/2006/main" name="1_SubOptic 2016 Introduction">
  <a:themeElements>
    <a:clrScheme name="SubOptic 2016">
      <a:dk1>
        <a:srgbClr val="4F2F7B"/>
      </a:dk1>
      <a:lt1>
        <a:srgbClr val="FFFFFF"/>
      </a:lt1>
      <a:dk2>
        <a:srgbClr val="000F32"/>
      </a:dk2>
      <a:lt2>
        <a:srgbClr val="7F7F7F"/>
      </a:lt2>
      <a:accent1>
        <a:srgbClr val="C55A11"/>
      </a:accent1>
      <a:accent2>
        <a:srgbClr val="31869C"/>
      </a:accent2>
      <a:accent3>
        <a:srgbClr val="77933C"/>
      </a:accent3>
      <a:accent4>
        <a:srgbClr val="FAC090"/>
      </a:accent4>
      <a:accent5>
        <a:srgbClr val="B7DDE8"/>
      </a:accent5>
      <a:accent6>
        <a:srgbClr val="C3D59B"/>
      </a:accent6>
      <a:hlink>
        <a:srgbClr val="0645AD"/>
      </a:hlink>
      <a:folHlink>
        <a:srgbClr val="0B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ubOptic 2016 Final slide">
  <a:themeElements>
    <a:clrScheme name="SubOptic 2016">
      <a:dk1>
        <a:srgbClr val="4F2F7B"/>
      </a:dk1>
      <a:lt1>
        <a:srgbClr val="FFFFFF"/>
      </a:lt1>
      <a:dk2>
        <a:srgbClr val="000F32"/>
      </a:dk2>
      <a:lt2>
        <a:srgbClr val="7F7F7F"/>
      </a:lt2>
      <a:accent1>
        <a:srgbClr val="C55A11"/>
      </a:accent1>
      <a:accent2>
        <a:srgbClr val="31869C"/>
      </a:accent2>
      <a:accent3>
        <a:srgbClr val="77933C"/>
      </a:accent3>
      <a:accent4>
        <a:srgbClr val="FAC090"/>
      </a:accent4>
      <a:accent5>
        <a:srgbClr val="B7DDE8"/>
      </a:accent5>
      <a:accent6>
        <a:srgbClr val="C3D59B"/>
      </a:accent6>
      <a:hlink>
        <a:srgbClr val="0645AD"/>
      </a:hlink>
      <a:folHlink>
        <a:srgbClr val="0B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Nokia_Pure_PPT_CORP_V3.1" id="{655C0B4C-DD58-4366-A06D-BF0A1B81A469}" vid="{AD46D50E-C031-467B-95C1-0B5C9E2FA568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SubOptic 2016 PowerPoint Presentation Template</Template>
  <TotalTime>0</TotalTime>
  <Words>1743</Words>
  <Application>Microsoft Macintosh PowerPoint</Application>
  <PresentationFormat>On-screen Show (16:9)</PresentationFormat>
  <Paragraphs>245</Paragraphs>
  <Slides>58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58</vt:i4>
      </vt:variant>
    </vt:vector>
  </HeadingPairs>
  <TitlesOfParts>
    <vt:vector size="63" baseType="lpstr">
      <vt:lpstr>SubOptic 2016 PowerPoint Presentation Template</vt:lpstr>
      <vt:lpstr>SubOptic 2016 Introduction</vt:lpstr>
      <vt:lpstr>SubOptic 2016 Content</vt:lpstr>
      <vt:lpstr>1_SubOptic 2016 Introduction</vt:lpstr>
      <vt:lpstr>SubOptic 2016 Final slide</vt:lpstr>
      <vt:lpstr>Mythbusters 2</vt:lpstr>
      <vt:lpstr>Presenter Profile</vt:lpstr>
      <vt:lpstr>Presenter Profile</vt:lpstr>
      <vt:lpstr>Revenge of the Cable Myths</vt:lpstr>
      <vt:lpstr>Demand Doubling Myth</vt:lpstr>
      <vt:lpstr>Demand Doubling Myth</vt:lpstr>
      <vt:lpstr>Demand Doubling Myth</vt:lpstr>
      <vt:lpstr>Demand Doubling Myth</vt:lpstr>
      <vt:lpstr>Demand Doubling Myth</vt:lpstr>
      <vt:lpstr>Content Provider Myth</vt:lpstr>
      <vt:lpstr>Content Provider Myth</vt:lpstr>
      <vt:lpstr>Content Provider Myth</vt:lpstr>
      <vt:lpstr>Content Provider Myth</vt:lpstr>
      <vt:lpstr>Content Provider Myth</vt:lpstr>
      <vt:lpstr>Content Provider Myth</vt:lpstr>
      <vt:lpstr>Content Provider Myth</vt:lpstr>
      <vt:lpstr>Content Provider Myth</vt:lpstr>
      <vt:lpstr>Content Provider Myth</vt:lpstr>
      <vt:lpstr>Content Provider Myth</vt:lpstr>
      <vt:lpstr>Content Provider Myth</vt:lpstr>
      <vt:lpstr>Content Provider Myth</vt:lpstr>
      <vt:lpstr>Content Provider Myth</vt:lpstr>
      <vt:lpstr>Content Provider Myth</vt:lpstr>
      <vt:lpstr>Diversity Myth</vt:lpstr>
      <vt:lpstr>Diversity Myth</vt:lpstr>
      <vt:lpstr>Diversity Myth</vt:lpstr>
      <vt:lpstr>Diversity Myth</vt:lpstr>
      <vt:lpstr>Diversity Myth</vt:lpstr>
      <vt:lpstr>Diversity Myth</vt:lpstr>
      <vt:lpstr>Diversity Myth</vt:lpstr>
      <vt:lpstr>Diversity Myth</vt:lpstr>
      <vt:lpstr>Diversity Myth</vt:lpstr>
      <vt:lpstr>Diversity Myth</vt:lpstr>
      <vt:lpstr>Diversity Myth</vt:lpstr>
      <vt:lpstr>Diversity Myth</vt:lpstr>
      <vt:lpstr>Diversity Myth</vt:lpstr>
      <vt:lpstr>Netflix Myth</vt:lpstr>
      <vt:lpstr>Netflix Myth</vt:lpstr>
      <vt:lpstr>Netflix Myth</vt:lpstr>
      <vt:lpstr>Netflix Myth</vt:lpstr>
      <vt:lpstr>Netflix Myth</vt:lpstr>
      <vt:lpstr>Netflix Myth</vt:lpstr>
      <vt:lpstr>Netflix Myth</vt:lpstr>
      <vt:lpstr>Netflix Myth</vt:lpstr>
      <vt:lpstr>Netflix Myth</vt:lpstr>
      <vt:lpstr>Satellite Myth</vt:lpstr>
      <vt:lpstr>Satellite Myth</vt:lpstr>
      <vt:lpstr>Satellite Myth</vt:lpstr>
      <vt:lpstr>Satellite Myth</vt:lpstr>
      <vt:lpstr>Satellite Myth</vt:lpstr>
      <vt:lpstr>Satellite Myth</vt:lpstr>
      <vt:lpstr>Satellite Myth</vt:lpstr>
      <vt:lpstr>Satellite Myth</vt:lpstr>
      <vt:lpstr>Satellite Myth</vt:lpstr>
      <vt:lpstr>Satellite Myth</vt:lpstr>
      <vt:lpstr>Satellite Myth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subject>Slide Template</dc:subject>
  <dc:creator/>
  <cp:keywords>Oral &amp; Masterclass Sessions</cp:keywords>
  <cp:lastModifiedBy/>
  <cp:revision>1</cp:revision>
  <dcterms:created xsi:type="dcterms:W3CDTF">2016-02-24T15:38:38Z</dcterms:created>
  <dcterms:modified xsi:type="dcterms:W3CDTF">2016-06-30T17:26:40Z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-552877725</vt:i4>
  </property>
  <property fmtid="{D5CDD505-2E9C-101B-9397-08002B2CF9AE}" pid="3" name="_NewReviewCycle">
    <vt:lpwstr/>
  </property>
  <property fmtid="{D5CDD505-2E9C-101B-9397-08002B2CF9AE}" pid="4" name="_PreviousAdHocReviewCycleID">
    <vt:i4>291263486</vt:i4>
  </property>
</Properties>
</file>